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24" r:id="rId1"/>
  </p:sldMasterIdLst>
  <p:notesMasterIdLst>
    <p:notesMasterId r:id="rId17"/>
  </p:notesMasterIdLst>
  <p:handoutMasterIdLst>
    <p:handoutMasterId r:id="rId18"/>
  </p:handoutMasterIdLst>
  <p:sldIdLst>
    <p:sldId id="262" r:id="rId2"/>
    <p:sldId id="264" r:id="rId3"/>
    <p:sldId id="263" r:id="rId4"/>
    <p:sldId id="257" r:id="rId5"/>
    <p:sldId id="272" r:id="rId6"/>
    <p:sldId id="260" r:id="rId7"/>
    <p:sldId id="259" r:id="rId8"/>
    <p:sldId id="258" r:id="rId9"/>
    <p:sldId id="274" r:id="rId10"/>
    <p:sldId id="273" r:id="rId11"/>
    <p:sldId id="270" r:id="rId12"/>
    <p:sldId id="269" r:id="rId13"/>
    <p:sldId id="267" r:id="rId14"/>
    <p:sldId id="271" r:id="rId15"/>
    <p:sldId id="265" r:id="rId16"/>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88"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02A45AE9-17A4-4BD0-8E00-5738E265D154}" type="doc">
      <dgm:prSet loTypeId="urn:microsoft.com/office/officeart/2005/8/layout/hierarchy1#1" loCatId="hierarchy" qsTypeId="urn:microsoft.com/office/officeart/2005/8/quickstyle/simple1#1" qsCatId="simple" csTypeId="urn:microsoft.com/office/officeart/2005/8/colors/accent1_2#1" csCatId="accent1" phldr="1"/>
      <dgm:spPr/>
      <dgm:t>
        <a:bodyPr/>
        <a:lstStyle/>
        <a:p>
          <a:endParaRPr lang="en-US"/>
        </a:p>
      </dgm:t>
    </dgm:pt>
    <dgm:pt modelId="{21F53067-F403-4E04-98BB-E6431F9C73A8}">
      <dgm:prSet phldrT="[Text]"/>
      <dgm:spPr/>
      <dgm:t>
        <a:bodyPr/>
        <a:lstStyle/>
        <a:p>
          <a:r>
            <a:rPr lang="en-US" dirty="0"/>
            <a:t>TVED</a:t>
          </a:r>
        </a:p>
      </dgm:t>
    </dgm:pt>
    <dgm:pt modelId="{C7031223-6F92-482A-BFE9-E0008818823D}" type="parTrans" cxnId="{65E66FE4-4B84-403B-980F-7E6F23C8C42D}">
      <dgm:prSet/>
      <dgm:spPr/>
      <dgm:t>
        <a:bodyPr/>
        <a:lstStyle/>
        <a:p>
          <a:endParaRPr lang="en-US"/>
        </a:p>
      </dgm:t>
    </dgm:pt>
    <dgm:pt modelId="{02EB371B-9136-4428-9F28-B4A35080C4E6}" type="sibTrans" cxnId="{65E66FE4-4B84-403B-980F-7E6F23C8C42D}">
      <dgm:prSet/>
      <dgm:spPr/>
      <dgm:t>
        <a:bodyPr/>
        <a:lstStyle/>
        <a:p>
          <a:endParaRPr lang="en-US"/>
        </a:p>
      </dgm:t>
    </dgm:pt>
    <dgm:pt modelId="{BF8D81C9-F21A-4E6D-8DC3-F46F512F6860}">
      <dgm:prSet phldrT="[Text]"/>
      <dgm:spPr/>
      <dgm:t>
        <a:bodyPr/>
        <a:lstStyle/>
        <a:p>
          <a:r>
            <a:rPr lang="en-US" dirty="0"/>
            <a:t>NTC (Skills standards)</a:t>
          </a:r>
        </a:p>
        <a:p>
          <a:r>
            <a:rPr lang="en-US" dirty="0"/>
            <a:t>VEDI (</a:t>
          </a:r>
          <a:r>
            <a:rPr lang="en-US" dirty="0" err="1"/>
            <a:t>curr</a:t>
          </a:r>
          <a:r>
            <a:rPr lang="en-US" dirty="0"/>
            <a:t> </a:t>
          </a:r>
          <a:r>
            <a:rPr lang="en-US" dirty="0" err="1"/>
            <a:t>dev’t</a:t>
          </a:r>
          <a:r>
            <a:rPr lang="en-US" dirty="0"/>
            <a:t>)</a:t>
          </a:r>
        </a:p>
      </dgm:t>
    </dgm:pt>
    <dgm:pt modelId="{B7794589-02C6-46C7-81A8-A057175951ED}" type="parTrans" cxnId="{D9E99DA5-BA4D-44A6-943B-81E2AB186ADC}">
      <dgm:prSet/>
      <dgm:spPr/>
      <dgm:t>
        <a:bodyPr/>
        <a:lstStyle/>
        <a:p>
          <a:endParaRPr lang="en-US"/>
        </a:p>
      </dgm:t>
    </dgm:pt>
    <dgm:pt modelId="{3C855A55-1DCA-44EE-ADF9-8895C1E77594}" type="sibTrans" cxnId="{D9E99DA5-BA4D-44A6-943B-81E2AB186ADC}">
      <dgm:prSet/>
      <dgm:spPr/>
      <dgm:t>
        <a:bodyPr/>
        <a:lstStyle/>
        <a:p>
          <a:endParaRPr lang="en-US"/>
        </a:p>
      </dgm:t>
    </dgm:pt>
    <dgm:pt modelId="{A31CE7A1-580E-4231-9E4A-7F4F3DD5F4B0}">
      <dgm:prSet phldrT="[Text]"/>
      <dgm:spPr/>
      <dgm:t>
        <a:bodyPr/>
        <a:lstStyle/>
        <a:p>
          <a:r>
            <a:rPr lang="en-US" dirty="0"/>
            <a:t>TWG (with specific lead college,  members, industry rep)</a:t>
          </a:r>
        </a:p>
      </dgm:t>
    </dgm:pt>
    <dgm:pt modelId="{4FA5A2AF-16F6-4BEB-A273-103FE3461B8F}" type="parTrans" cxnId="{6E28193D-4A54-45DB-A3BF-FF2D3DC378AE}">
      <dgm:prSet/>
      <dgm:spPr/>
      <dgm:t>
        <a:bodyPr/>
        <a:lstStyle/>
        <a:p>
          <a:endParaRPr lang="en-US"/>
        </a:p>
      </dgm:t>
    </dgm:pt>
    <dgm:pt modelId="{4C760F1C-9496-472E-A6CB-B4440FEF1F76}" type="sibTrans" cxnId="{6E28193D-4A54-45DB-A3BF-FF2D3DC378AE}">
      <dgm:prSet/>
      <dgm:spPr/>
      <dgm:t>
        <a:bodyPr/>
        <a:lstStyle/>
        <a:p>
          <a:endParaRPr lang="en-US"/>
        </a:p>
      </dgm:t>
    </dgm:pt>
    <dgm:pt modelId="{414BA873-ED53-486C-8A3C-D4BFB95B2CB8}" type="pres">
      <dgm:prSet presAssocID="{02A45AE9-17A4-4BD0-8E00-5738E265D154}" presName="hierChild1" presStyleCnt="0">
        <dgm:presLayoutVars>
          <dgm:chPref val="1"/>
          <dgm:dir/>
          <dgm:animOne val="branch"/>
          <dgm:animLvl val="lvl"/>
          <dgm:resizeHandles/>
        </dgm:presLayoutVars>
      </dgm:prSet>
      <dgm:spPr/>
    </dgm:pt>
    <dgm:pt modelId="{E91F12ED-391A-4A32-8949-6A7F157C7833}" type="pres">
      <dgm:prSet presAssocID="{21F53067-F403-4E04-98BB-E6431F9C73A8}" presName="hierRoot1" presStyleCnt="0"/>
      <dgm:spPr/>
    </dgm:pt>
    <dgm:pt modelId="{1432D635-CCA1-4AF3-AF1A-BDB97C621393}" type="pres">
      <dgm:prSet presAssocID="{21F53067-F403-4E04-98BB-E6431F9C73A8}" presName="composite" presStyleCnt="0"/>
      <dgm:spPr/>
    </dgm:pt>
    <dgm:pt modelId="{9E389086-7164-420E-AC34-7277047179C0}" type="pres">
      <dgm:prSet presAssocID="{21F53067-F403-4E04-98BB-E6431F9C73A8}" presName="background" presStyleLbl="node0" presStyleIdx="0" presStyleCnt="1"/>
      <dgm:spPr>
        <a:solidFill>
          <a:schemeClr val="accent4">
            <a:lumMod val="60000"/>
            <a:lumOff val="40000"/>
          </a:schemeClr>
        </a:solidFill>
      </dgm:spPr>
    </dgm:pt>
    <dgm:pt modelId="{274FF3F3-E5FA-4A67-80BA-1A16D64326DF}" type="pres">
      <dgm:prSet presAssocID="{21F53067-F403-4E04-98BB-E6431F9C73A8}" presName="text" presStyleLbl="fgAcc0" presStyleIdx="0" presStyleCnt="1">
        <dgm:presLayoutVars>
          <dgm:chPref val="3"/>
        </dgm:presLayoutVars>
      </dgm:prSet>
      <dgm:spPr/>
    </dgm:pt>
    <dgm:pt modelId="{C468168E-F1DE-4726-A0D1-864F65E656EE}" type="pres">
      <dgm:prSet presAssocID="{21F53067-F403-4E04-98BB-E6431F9C73A8}" presName="hierChild2" presStyleCnt="0"/>
      <dgm:spPr/>
    </dgm:pt>
    <dgm:pt modelId="{C01014AE-BF6B-4F33-9348-7686FBB455FB}" type="pres">
      <dgm:prSet presAssocID="{B7794589-02C6-46C7-81A8-A057175951ED}" presName="Name10" presStyleLbl="parChTrans1D2" presStyleIdx="0" presStyleCnt="1"/>
      <dgm:spPr/>
    </dgm:pt>
    <dgm:pt modelId="{C3E6F62F-5360-4080-850A-E2F66F9781B1}" type="pres">
      <dgm:prSet presAssocID="{BF8D81C9-F21A-4E6D-8DC3-F46F512F6860}" presName="hierRoot2" presStyleCnt="0"/>
      <dgm:spPr/>
    </dgm:pt>
    <dgm:pt modelId="{F47E9B60-DB37-41E1-AE26-68CE77BDD2D6}" type="pres">
      <dgm:prSet presAssocID="{BF8D81C9-F21A-4E6D-8DC3-F46F512F6860}" presName="composite2" presStyleCnt="0"/>
      <dgm:spPr/>
    </dgm:pt>
    <dgm:pt modelId="{DE019946-C7C0-496C-BE92-F3D95A73BB1F}" type="pres">
      <dgm:prSet presAssocID="{BF8D81C9-F21A-4E6D-8DC3-F46F512F6860}" presName="background2" presStyleLbl="node2" presStyleIdx="0" presStyleCnt="1"/>
      <dgm:spPr>
        <a:solidFill>
          <a:schemeClr val="accent4">
            <a:lumMod val="60000"/>
            <a:lumOff val="40000"/>
          </a:schemeClr>
        </a:solidFill>
      </dgm:spPr>
    </dgm:pt>
    <dgm:pt modelId="{16E4779C-0B8D-4BEE-8E48-2A6BC339AAAB}" type="pres">
      <dgm:prSet presAssocID="{BF8D81C9-F21A-4E6D-8DC3-F46F512F6860}" presName="text2" presStyleLbl="fgAcc2" presStyleIdx="0" presStyleCnt="1">
        <dgm:presLayoutVars>
          <dgm:chPref val="3"/>
        </dgm:presLayoutVars>
      </dgm:prSet>
      <dgm:spPr/>
    </dgm:pt>
    <dgm:pt modelId="{36A5421F-8B5B-4D4E-86A7-AC0667CF3729}" type="pres">
      <dgm:prSet presAssocID="{BF8D81C9-F21A-4E6D-8DC3-F46F512F6860}" presName="hierChild3" presStyleCnt="0"/>
      <dgm:spPr/>
    </dgm:pt>
    <dgm:pt modelId="{6AAD15E6-CE33-4869-A1DD-839C524AECC6}" type="pres">
      <dgm:prSet presAssocID="{4FA5A2AF-16F6-4BEB-A273-103FE3461B8F}" presName="Name17" presStyleLbl="parChTrans1D3" presStyleIdx="0" presStyleCnt="1"/>
      <dgm:spPr/>
    </dgm:pt>
    <dgm:pt modelId="{CB11DBFF-D794-46A6-B13F-DC1FC26F5E6B}" type="pres">
      <dgm:prSet presAssocID="{A31CE7A1-580E-4231-9E4A-7F4F3DD5F4B0}" presName="hierRoot3" presStyleCnt="0"/>
      <dgm:spPr/>
    </dgm:pt>
    <dgm:pt modelId="{A27FD123-54E1-43A4-8412-AAAC87620BE2}" type="pres">
      <dgm:prSet presAssocID="{A31CE7A1-580E-4231-9E4A-7F4F3DD5F4B0}" presName="composite3" presStyleCnt="0"/>
      <dgm:spPr/>
    </dgm:pt>
    <dgm:pt modelId="{F2B1D844-B93B-4C04-BC76-21A9C6325B23}" type="pres">
      <dgm:prSet presAssocID="{A31CE7A1-580E-4231-9E4A-7F4F3DD5F4B0}" presName="background3" presStyleLbl="node3" presStyleIdx="0" presStyleCnt="1"/>
      <dgm:spPr>
        <a:solidFill>
          <a:schemeClr val="accent4">
            <a:lumMod val="60000"/>
            <a:lumOff val="40000"/>
          </a:schemeClr>
        </a:solidFill>
      </dgm:spPr>
    </dgm:pt>
    <dgm:pt modelId="{63D8D0B1-6551-4FAA-BE25-8A2D321D449B}" type="pres">
      <dgm:prSet presAssocID="{A31CE7A1-580E-4231-9E4A-7F4F3DD5F4B0}" presName="text3" presStyleLbl="fgAcc3" presStyleIdx="0" presStyleCnt="1">
        <dgm:presLayoutVars>
          <dgm:chPref val="3"/>
        </dgm:presLayoutVars>
      </dgm:prSet>
      <dgm:spPr/>
    </dgm:pt>
    <dgm:pt modelId="{E0D9874C-3ADF-4F33-B5FE-A24039547F8D}" type="pres">
      <dgm:prSet presAssocID="{A31CE7A1-580E-4231-9E4A-7F4F3DD5F4B0}" presName="hierChild4" presStyleCnt="0"/>
      <dgm:spPr/>
    </dgm:pt>
  </dgm:ptLst>
  <dgm:cxnLst>
    <dgm:cxn modelId="{6E28193D-4A54-45DB-A3BF-FF2D3DC378AE}" srcId="{BF8D81C9-F21A-4E6D-8DC3-F46F512F6860}" destId="{A31CE7A1-580E-4231-9E4A-7F4F3DD5F4B0}" srcOrd="0" destOrd="0" parTransId="{4FA5A2AF-16F6-4BEB-A273-103FE3461B8F}" sibTransId="{4C760F1C-9496-472E-A6CB-B4440FEF1F76}"/>
    <dgm:cxn modelId="{62B65C40-7F49-42DC-AC23-56F779B09F74}" type="presOf" srcId="{BF8D81C9-F21A-4E6D-8DC3-F46F512F6860}" destId="{16E4779C-0B8D-4BEE-8E48-2A6BC339AAAB}" srcOrd="0" destOrd="0" presId="urn:microsoft.com/office/officeart/2005/8/layout/hierarchy1#1"/>
    <dgm:cxn modelId="{C6ECB662-298A-4660-BCDF-4C646217B5B8}" type="presOf" srcId="{02A45AE9-17A4-4BD0-8E00-5738E265D154}" destId="{414BA873-ED53-486C-8A3C-D4BFB95B2CB8}" srcOrd="0" destOrd="0" presId="urn:microsoft.com/office/officeart/2005/8/layout/hierarchy1#1"/>
    <dgm:cxn modelId="{D9E99DA5-BA4D-44A6-943B-81E2AB186ADC}" srcId="{21F53067-F403-4E04-98BB-E6431F9C73A8}" destId="{BF8D81C9-F21A-4E6D-8DC3-F46F512F6860}" srcOrd="0" destOrd="0" parTransId="{B7794589-02C6-46C7-81A8-A057175951ED}" sibTransId="{3C855A55-1DCA-44EE-ADF9-8895C1E77594}"/>
    <dgm:cxn modelId="{71B4C9AB-5FA8-46B0-A375-4ABB40A440E4}" type="presOf" srcId="{4FA5A2AF-16F6-4BEB-A273-103FE3461B8F}" destId="{6AAD15E6-CE33-4869-A1DD-839C524AECC6}" srcOrd="0" destOrd="0" presId="urn:microsoft.com/office/officeart/2005/8/layout/hierarchy1#1"/>
    <dgm:cxn modelId="{C7F334B3-6B80-46A8-BF1C-8A974F615697}" type="presOf" srcId="{21F53067-F403-4E04-98BB-E6431F9C73A8}" destId="{274FF3F3-E5FA-4A67-80BA-1A16D64326DF}" srcOrd="0" destOrd="0" presId="urn:microsoft.com/office/officeart/2005/8/layout/hierarchy1#1"/>
    <dgm:cxn modelId="{65E66FE4-4B84-403B-980F-7E6F23C8C42D}" srcId="{02A45AE9-17A4-4BD0-8E00-5738E265D154}" destId="{21F53067-F403-4E04-98BB-E6431F9C73A8}" srcOrd="0" destOrd="0" parTransId="{C7031223-6F92-482A-BFE9-E0008818823D}" sibTransId="{02EB371B-9136-4428-9F28-B4A35080C4E6}"/>
    <dgm:cxn modelId="{9C4863E9-BF94-41B5-A8E7-A722D065BA46}" type="presOf" srcId="{A31CE7A1-580E-4231-9E4A-7F4F3DD5F4B0}" destId="{63D8D0B1-6551-4FAA-BE25-8A2D321D449B}" srcOrd="0" destOrd="0" presId="urn:microsoft.com/office/officeart/2005/8/layout/hierarchy1#1"/>
    <dgm:cxn modelId="{E4BF04FB-430A-482B-8174-B195DD501224}" type="presOf" srcId="{B7794589-02C6-46C7-81A8-A057175951ED}" destId="{C01014AE-BF6B-4F33-9348-7686FBB455FB}" srcOrd="0" destOrd="0" presId="urn:microsoft.com/office/officeart/2005/8/layout/hierarchy1#1"/>
    <dgm:cxn modelId="{0AA4728C-D184-45A3-90D0-4991E5A0673A}" type="presParOf" srcId="{414BA873-ED53-486C-8A3C-D4BFB95B2CB8}" destId="{E91F12ED-391A-4A32-8949-6A7F157C7833}" srcOrd="0" destOrd="0" presId="urn:microsoft.com/office/officeart/2005/8/layout/hierarchy1#1"/>
    <dgm:cxn modelId="{12B98777-95BB-431A-8D25-EE77959DC025}" type="presParOf" srcId="{E91F12ED-391A-4A32-8949-6A7F157C7833}" destId="{1432D635-CCA1-4AF3-AF1A-BDB97C621393}" srcOrd="0" destOrd="0" presId="urn:microsoft.com/office/officeart/2005/8/layout/hierarchy1#1"/>
    <dgm:cxn modelId="{03F2B2D8-1280-4E7C-93D0-7541D1C3C04E}" type="presParOf" srcId="{1432D635-CCA1-4AF3-AF1A-BDB97C621393}" destId="{9E389086-7164-420E-AC34-7277047179C0}" srcOrd="0" destOrd="0" presId="urn:microsoft.com/office/officeart/2005/8/layout/hierarchy1#1"/>
    <dgm:cxn modelId="{3460F97D-8F58-4A54-B02D-732E5D4AE94A}" type="presParOf" srcId="{1432D635-CCA1-4AF3-AF1A-BDB97C621393}" destId="{274FF3F3-E5FA-4A67-80BA-1A16D64326DF}" srcOrd="1" destOrd="0" presId="urn:microsoft.com/office/officeart/2005/8/layout/hierarchy1#1"/>
    <dgm:cxn modelId="{2F88E36E-4AF8-42FD-B4F4-7E59AA4406A4}" type="presParOf" srcId="{E91F12ED-391A-4A32-8949-6A7F157C7833}" destId="{C468168E-F1DE-4726-A0D1-864F65E656EE}" srcOrd="1" destOrd="0" presId="urn:microsoft.com/office/officeart/2005/8/layout/hierarchy1#1"/>
    <dgm:cxn modelId="{53CED9EF-EF55-4EE4-A35C-ACBBFF139BD0}" type="presParOf" srcId="{C468168E-F1DE-4726-A0D1-864F65E656EE}" destId="{C01014AE-BF6B-4F33-9348-7686FBB455FB}" srcOrd="0" destOrd="0" presId="urn:microsoft.com/office/officeart/2005/8/layout/hierarchy1#1"/>
    <dgm:cxn modelId="{9639D882-3860-4A49-96F4-558EFDDB1D83}" type="presParOf" srcId="{C468168E-F1DE-4726-A0D1-864F65E656EE}" destId="{C3E6F62F-5360-4080-850A-E2F66F9781B1}" srcOrd="1" destOrd="0" presId="urn:microsoft.com/office/officeart/2005/8/layout/hierarchy1#1"/>
    <dgm:cxn modelId="{57E9E4A5-FA9B-436B-AD99-53D6826C7231}" type="presParOf" srcId="{C3E6F62F-5360-4080-850A-E2F66F9781B1}" destId="{F47E9B60-DB37-41E1-AE26-68CE77BDD2D6}" srcOrd="0" destOrd="0" presId="urn:microsoft.com/office/officeart/2005/8/layout/hierarchy1#1"/>
    <dgm:cxn modelId="{A41D278D-9775-4D1F-8DE4-6991FDDB55A7}" type="presParOf" srcId="{F47E9B60-DB37-41E1-AE26-68CE77BDD2D6}" destId="{DE019946-C7C0-496C-BE92-F3D95A73BB1F}" srcOrd="0" destOrd="0" presId="urn:microsoft.com/office/officeart/2005/8/layout/hierarchy1#1"/>
    <dgm:cxn modelId="{88C96F1A-9DB3-4CE0-9DC0-4DE6D64584CA}" type="presParOf" srcId="{F47E9B60-DB37-41E1-AE26-68CE77BDD2D6}" destId="{16E4779C-0B8D-4BEE-8E48-2A6BC339AAAB}" srcOrd="1" destOrd="0" presId="urn:microsoft.com/office/officeart/2005/8/layout/hierarchy1#1"/>
    <dgm:cxn modelId="{C6212037-6E0E-4606-A039-BDBFAEAF2E7E}" type="presParOf" srcId="{C3E6F62F-5360-4080-850A-E2F66F9781B1}" destId="{36A5421F-8B5B-4D4E-86A7-AC0667CF3729}" srcOrd="1" destOrd="0" presId="urn:microsoft.com/office/officeart/2005/8/layout/hierarchy1#1"/>
    <dgm:cxn modelId="{C5454417-B8ED-4498-9DA3-6560E45E0556}" type="presParOf" srcId="{36A5421F-8B5B-4D4E-86A7-AC0667CF3729}" destId="{6AAD15E6-CE33-4869-A1DD-839C524AECC6}" srcOrd="0" destOrd="0" presId="urn:microsoft.com/office/officeart/2005/8/layout/hierarchy1#1"/>
    <dgm:cxn modelId="{788D668A-A88C-45DA-A6B3-3FC6587E6BC5}" type="presParOf" srcId="{36A5421F-8B5B-4D4E-86A7-AC0667CF3729}" destId="{CB11DBFF-D794-46A6-B13F-DC1FC26F5E6B}" srcOrd="1" destOrd="0" presId="urn:microsoft.com/office/officeart/2005/8/layout/hierarchy1#1"/>
    <dgm:cxn modelId="{FDCB9C88-2452-4D25-B5EC-146E4D28253D}" type="presParOf" srcId="{CB11DBFF-D794-46A6-B13F-DC1FC26F5E6B}" destId="{A27FD123-54E1-43A4-8412-AAAC87620BE2}" srcOrd="0" destOrd="0" presId="urn:microsoft.com/office/officeart/2005/8/layout/hierarchy1#1"/>
    <dgm:cxn modelId="{D59122A2-4BA3-4DA4-910C-B1FFCF344859}" type="presParOf" srcId="{A27FD123-54E1-43A4-8412-AAAC87620BE2}" destId="{F2B1D844-B93B-4C04-BC76-21A9C6325B23}" srcOrd="0" destOrd="0" presId="urn:microsoft.com/office/officeart/2005/8/layout/hierarchy1#1"/>
    <dgm:cxn modelId="{ADA90D9D-E72F-4AB4-ABEF-D83FDC9ADC41}" type="presParOf" srcId="{A27FD123-54E1-43A4-8412-AAAC87620BE2}" destId="{63D8D0B1-6551-4FAA-BE25-8A2D321D449B}" srcOrd="1" destOrd="0" presId="urn:microsoft.com/office/officeart/2005/8/layout/hierarchy1#1"/>
    <dgm:cxn modelId="{7A7A2260-9800-49B1-AA1C-6855ED7245D0}" type="presParOf" srcId="{CB11DBFF-D794-46A6-B13F-DC1FC26F5E6B}" destId="{E0D9874C-3ADF-4F33-B5FE-A24039547F8D}" srcOrd="1" destOrd="0" presId="urn:microsoft.com/office/officeart/2005/8/layout/hierarchy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D15E6-CE33-4869-A1DD-839C524AECC6}">
      <dsp:nvSpPr>
        <dsp:cNvPr id="0" name=""/>
        <dsp:cNvSpPr/>
      </dsp:nvSpPr>
      <dsp:spPr>
        <a:xfrm>
          <a:off x="5358289" y="3110289"/>
          <a:ext cx="91440" cy="579360"/>
        </a:xfrm>
        <a:custGeom>
          <a:avLst/>
          <a:gdLst/>
          <a:ahLst/>
          <a:cxnLst/>
          <a:rect l="0" t="0" r="0" b="0"/>
          <a:pathLst>
            <a:path>
              <a:moveTo>
                <a:pt x="45720" y="0"/>
              </a:moveTo>
              <a:lnTo>
                <a:pt x="45720" y="57936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1014AE-BF6B-4F33-9348-7686FBB455FB}">
      <dsp:nvSpPr>
        <dsp:cNvPr id="0" name=""/>
        <dsp:cNvSpPr/>
      </dsp:nvSpPr>
      <dsp:spPr>
        <a:xfrm>
          <a:off x="5358289" y="1265963"/>
          <a:ext cx="91440" cy="579360"/>
        </a:xfrm>
        <a:custGeom>
          <a:avLst/>
          <a:gdLst/>
          <a:ahLst/>
          <a:cxnLst/>
          <a:rect l="0" t="0" r="0" b="0"/>
          <a:pathLst>
            <a:path>
              <a:moveTo>
                <a:pt x="45720" y="0"/>
              </a:moveTo>
              <a:lnTo>
                <a:pt x="45720" y="57936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389086-7164-420E-AC34-7277047179C0}">
      <dsp:nvSpPr>
        <dsp:cNvPr id="0" name=""/>
        <dsp:cNvSpPr/>
      </dsp:nvSpPr>
      <dsp:spPr>
        <a:xfrm>
          <a:off x="4407974" y="999"/>
          <a:ext cx="1992070" cy="1264964"/>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FF3F3-E5FA-4A67-80BA-1A16D64326DF}">
      <dsp:nvSpPr>
        <dsp:cNvPr id="0" name=""/>
        <dsp:cNvSpPr/>
      </dsp:nvSpPr>
      <dsp:spPr>
        <a:xfrm>
          <a:off x="4629315" y="211273"/>
          <a:ext cx="1992070" cy="12649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TVED</a:t>
          </a:r>
        </a:p>
      </dsp:txBody>
      <dsp:txXfrm>
        <a:off x="4666365" y="248323"/>
        <a:ext cx="1917970" cy="1190864"/>
      </dsp:txXfrm>
    </dsp:sp>
    <dsp:sp modelId="{DE019946-C7C0-496C-BE92-F3D95A73BB1F}">
      <dsp:nvSpPr>
        <dsp:cNvPr id="0" name=""/>
        <dsp:cNvSpPr/>
      </dsp:nvSpPr>
      <dsp:spPr>
        <a:xfrm>
          <a:off x="4407974" y="1845324"/>
          <a:ext cx="1992070" cy="1264964"/>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E4779C-0B8D-4BEE-8E48-2A6BC339AAAB}">
      <dsp:nvSpPr>
        <dsp:cNvPr id="0" name=""/>
        <dsp:cNvSpPr/>
      </dsp:nvSpPr>
      <dsp:spPr>
        <a:xfrm>
          <a:off x="4629315" y="2055598"/>
          <a:ext cx="1992070" cy="12649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NTC (Skills standards)</a:t>
          </a:r>
        </a:p>
        <a:p>
          <a:pPr marL="0" lvl="0" indent="0" algn="ctr" defTabSz="711200">
            <a:lnSpc>
              <a:spcPct val="90000"/>
            </a:lnSpc>
            <a:spcBef>
              <a:spcPct val="0"/>
            </a:spcBef>
            <a:spcAft>
              <a:spcPct val="35000"/>
            </a:spcAft>
            <a:buNone/>
          </a:pPr>
          <a:r>
            <a:rPr lang="en-US" sz="1600" kern="1200" dirty="0"/>
            <a:t>VEDI (</a:t>
          </a:r>
          <a:r>
            <a:rPr lang="en-US" sz="1600" kern="1200" dirty="0" err="1"/>
            <a:t>curr</a:t>
          </a:r>
          <a:r>
            <a:rPr lang="en-US" sz="1600" kern="1200" dirty="0"/>
            <a:t> </a:t>
          </a:r>
          <a:r>
            <a:rPr lang="en-US" sz="1600" kern="1200" dirty="0" err="1"/>
            <a:t>dev’t</a:t>
          </a:r>
          <a:r>
            <a:rPr lang="en-US" sz="1600" kern="1200" dirty="0"/>
            <a:t>)</a:t>
          </a:r>
        </a:p>
      </dsp:txBody>
      <dsp:txXfrm>
        <a:off x="4666365" y="2092648"/>
        <a:ext cx="1917970" cy="1190864"/>
      </dsp:txXfrm>
    </dsp:sp>
    <dsp:sp modelId="{F2B1D844-B93B-4C04-BC76-21A9C6325B23}">
      <dsp:nvSpPr>
        <dsp:cNvPr id="0" name=""/>
        <dsp:cNvSpPr/>
      </dsp:nvSpPr>
      <dsp:spPr>
        <a:xfrm>
          <a:off x="4407974" y="3689649"/>
          <a:ext cx="1992070" cy="1264964"/>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D8D0B1-6551-4FAA-BE25-8A2D321D449B}">
      <dsp:nvSpPr>
        <dsp:cNvPr id="0" name=""/>
        <dsp:cNvSpPr/>
      </dsp:nvSpPr>
      <dsp:spPr>
        <a:xfrm>
          <a:off x="4629315" y="3899924"/>
          <a:ext cx="1992070" cy="12649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TWG (with specific lead college,  members, industry rep)</a:t>
          </a:r>
        </a:p>
      </dsp:txBody>
      <dsp:txXfrm>
        <a:off x="4666365" y="3936974"/>
        <a:ext cx="1917970" cy="11908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84851E60-4177-41D8-9656-44389ABB5F53}" type="datetimeFigureOut">
              <a:rPr lang="en-PH" smtClean="0"/>
              <a:t>25/10/2017</a:t>
            </a:fld>
            <a:endParaRPr lang="en-PH"/>
          </a:p>
        </p:txBody>
      </p:sp>
      <p:sp>
        <p:nvSpPr>
          <p:cNvPr id="4" name="Footer Placeholder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en-PH"/>
          </a:p>
        </p:txBody>
      </p:sp>
      <p:sp>
        <p:nvSpPr>
          <p:cNvPr id="5" name="Slide Number Placeholder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8CAAD1A1-32FA-4F8D-A4C4-AF60D0816B89}" type="slidenum">
              <a:rPr lang="en-PH" smtClean="0"/>
              <a:t>‹#›</a:t>
            </a:fld>
            <a:endParaRPr lang="en-P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F3DD406F-D46D-47A7-83BD-4C996C58CCD7}" type="datetimeFigureOut">
              <a:rPr lang="en-PH" smtClean="0"/>
              <a:t>25/10/2017</a:t>
            </a:fld>
            <a:endParaRPr lang="en-PH"/>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A96D2858-F103-48F5-BD5F-9545B6D81744}" type="slidenum">
              <a:rPr lang="en-PH" smtClean="0"/>
              <a:t>‹#›</a:t>
            </a:fld>
            <a:endParaRPr lang="en-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D1555-7939-A945-8B3C-0B148AA8647F}"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0DAF79-0716-4069-A3B2-3A598EE5681B}" type="datetimeFigureOut">
              <a:rPr lang="en-PH" smtClean="0"/>
              <a:t>25/10/2017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2AFDD167-BAD5-4A40-A380-D7309718C329}" type="slidenum">
              <a:rPr lang="en-PH" smtClean="0"/>
              <a:t>‹#›</a:t>
            </a:fld>
            <a:endParaRPr lang="en-PH"/>
          </a:p>
        </p:txBody>
      </p:sp>
    </p:spTree>
    <p:extLst>
      <p:ext uri="{BB962C8B-B14F-4D97-AF65-F5344CB8AC3E}">
        <p14:creationId xmlns:p14="http://schemas.microsoft.com/office/powerpoint/2010/main" val="1956212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DAF79-0716-4069-A3B2-3A598EE5681B}" type="datetimeFigureOut">
              <a:rPr lang="en-PH" smtClean="0"/>
              <a:t>25/10/2017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251984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DAF79-0716-4069-A3B2-3A598EE5681B}" type="datetimeFigureOut">
              <a:rPr lang="en-PH" smtClean="0"/>
              <a:t>25/10/2017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66717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DAF79-0716-4069-A3B2-3A598EE5681B}" type="datetimeFigureOut">
              <a:rPr lang="en-PH" smtClean="0"/>
              <a:t>25/10/2017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131446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010DAF79-0716-4069-A3B2-3A598EE5681B}" type="datetimeFigureOut">
              <a:rPr lang="en-PH" smtClean="0"/>
              <a:t>25/10/2017</a:t>
            </a:fld>
            <a:endParaRPr lang="en-PH"/>
          </a:p>
        </p:txBody>
      </p:sp>
      <p:sp>
        <p:nvSpPr>
          <p:cNvPr id="5" name="Footer Placeholder 4"/>
          <p:cNvSpPr>
            <a:spLocks noGrp="1"/>
          </p:cNvSpPr>
          <p:nvPr>
            <p:ph type="ftr" sz="quarter" idx="11"/>
          </p:nvPr>
        </p:nvSpPr>
        <p:spPr>
          <a:xfrm>
            <a:off x="2182708" y="6272784"/>
            <a:ext cx="6327648" cy="365125"/>
          </a:xfrm>
        </p:spPr>
        <p:txBody>
          <a:bodyPr/>
          <a:lstStyle/>
          <a:p>
            <a:endParaRPr lang="en-PH"/>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AFDD167-BAD5-4A40-A380-D7309718C329}" type="slidenum">
              <a:rPr lang="en-PH" smtClean="0"/>
              <a:t>‹#›</a:t>
            </a:fld>
            <a:endParaRPr lang="en-PH"/>
          </a:p>
        </p:txBody>
      </p:sp>
    </p:spTree>
    <p:extLst>
      <p:ext uri="{BB962C8B-B14F-4D97-AF65-F5344CB8AC3E}">
        <p14:creationId xmlns:p14="http://schemas.microsoft.com/office/powerpoint/2010/main" val="47317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0DAF79-0716-4069-A3B2-3A598EE5681B}" type="datetimeFigureOut">
              <a:rPr lang="en-PH" smtClean="0"/>
              <a:t>25/10/2017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221605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0DAF79-0716-4069-A3B2-3A598EE5681B}" type="datetimeFigureOut">
              <a:rPr lang="en-PH" smtClean="0"/>
              <a:t>25/10/2017</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805399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0DAF79-0716-4069-A3B2-3A598EE5681B}" type="datetimeFigureOut">
              <a:rPr lang="en-PH" smtClean="0"/>
              <a:t>25/10/2017</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225405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DAF79-0716-4069-A3B2-3A598EE5681B}" type="datetimeFigureOut">
              <a:rPr lang="en-PH" smtClean="0"/>
              <a:t>25/10/2017</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253100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10DAF79-0716-4069-A3B2-3A598EE5681B}" type="datetimeFigureOut">
              <a:rPr lang="en-PH" smtClean="0"/>
              <a:t>25/10/2017</a:t>
            </a:fld>
            <a:endParaRPr lang="en-PH"/>
          </a:p>
        </p:txBody>
      </p:sp>
      <p:sp>
        <p:nvSpPr>
          <p:cNvPr id="6" name="Footer Placeholder 5"/>
          <p:cNvSpPr>
            <a:spLocks noGrp="1"/>
          </p:cNvSpPr>
          <p:nvPr>
            <p:ph type="ftr" sz="quarter" idx="11"/>
          </p:nvPr>
        </p:nvSpPr>
        <p:spPr/>
        <p:txBody>
          <a:bodyPr/>
          <a:lstStyle/>
          <a:p>
            <a:endParaRPr lang="en-PH"/>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231396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10DAF79-0716-4069-A3B2-3A598EE5681B}" type="datetimeFigureOut">
              <a:rPr lang="en-PH" smtClean="0"/>
              <a:t>25/10/2017</a:t>
            </a:fld>
            <a:endParaRPr lang="en-PH"/>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AFDD167-BAD5-4A40-A380-D7309718C329}" type="slidenum">
              <a:rPr lang="en-PH" smtClean="0"/>
              <a:t>‹#›</a:t>
            </a:fld>
            <a:endParaRPr lang="en-PH"/>
          </a:p>
        </p:txBody>
      </p:sp>
    </p:spTree>
    <p:extLst>
      <p:ext uri="{BB962C8B-B14F-4D97-AF65-F5344CB8AC3E}">
        <p14:creationId xmlns:p14="http://schemas.microsoft.com/office/powerpoint/2010/main" val="202333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10DAF79-0716-4069-A3B2-3A598EE5681B}" type="datetimeFigureOut">
              <a:rPr lang="en-PH" smtClean="0"/>
              <a:t>25/10/2017</a:t>
            </a:fld>
            <a:endParaRPr lang="en-PH"/>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PH"/>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2AFDD167-BAD5-4A40-A380-D7309718C329}" type="slidenum">
              <a:rPr lang="en-PH" smtClean="0"/>
              <a:t>‹#›</a:t>
            </a:fld>
            <a:endParaRPr lang="en-PH"/>
          </a:p>
        </p:txBody>
      </p:sp>
    </p:spTree>
    <p:extLst>
      <p:ext uri="{BB962C8B-B14F-4D97-AF65-F5344CB8AC3E}">
        <p14:creationId xmlns:p14="http://schemas.microsoft.com/office/powerpoint/2010/main" val="3582080007"/>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acebook.com/SSTVETPLaos-453812751642469" TargetMode="External"/><Relationship Id="rId2" Type="http://schemas.openxmlformats.org/officeDocument/2006/relationships/hyperlink" Target="http://sstvetplaos.weebley.com/" TargetMode="External"/><Relationship Id="rId1" Type="http://schemas.openxmlformats.org/officeDocument/2006/relationships/slideLayout" Target="../slideLayouts/slideLayout2.xml"/><Relationship Id="rId4" Type="http://schemas.openxmlformats.org/officeDocument/2006/relationships/hyperlink" Target="https://www.facebook.com/groups/33031789076576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74045" cy="906145"/>
          </a:xfrm>
        </p:spPr>
        <p:txBody>
          <a:bodyPr>
            <a:normAutofit fontScale="90000"/>
          </a:bodyPr>
          <a:lstStyle/>
          <a:p>
            <a:pPr algn="ctr"/>
            <a:r>
              <a:rPr lang="en-PH" sz="5400" b="1" dirty="0"/>
              <a:t>CURRICULUM DEVELOPMENT</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32357" y="2120900"/>
            <a:ext cx="6333635" cy="40513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Work process</a:t>
            </a:r>
          </a:p>
        </p:txBody>
      </p:sp>
      <p:sp>
        <p:nvSpPr>
          <p:cNvPr id="3" name="Content Placeholder 2"/>
          <p:cNvSpPr>
            <a:spLocks noGrp="1"/>
          </p:cNvSpPr>
          <p:nvPr>
            <p:ph idx="1"/>
          </p:nvPr>
        </p:nvSpPr>
        <p:spPr/>
        <p:txBody>
          <a:bodyPr/>
          <a:lstStyle/>
          <a:p>
            <a:pPr marL="0" indent="0">
              <a:buNone/>
            </a:pPr>
            <a:r>
              <a:rPr lang="en-PH" dirty="0"/>
              <a:t>SSTVET Orientation Meeting</a:t>
            </a:r>
          </a:p>
          <a:p>
            <a:pPr marL="0" indent="0">
              <a:buNone/>
            </a:pPr>
            <a:r>
              <a:rPr lang="en-PH" dirty="0"/>
              <a:t>VEDI Orientation Meeting</a:t>
            </a:r>
          </a:p>
          <a:p>
            <a:pPr marL="0" indent="0">
              <a:buNone/>
            </a:pPr>
            <a:r>
              <a:rPr lang="en-PH" dirty="0"/>
              <a:t>3 workshop series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Next Steps</a:t>
            </a:r>
          </a:p>
        </p:txBody>
      </p:sp>
      <p:sp>
        <p:nvSpPr>
          <p:cNvPr id="3" name="Content Placeholder 2"/>
          <p:cNvSpPr>
            <a:spLocks noGrp="1"/>
          </p:cNvSpPr>
          <p:nvPr>
            <p:ph idx="1"/>
          </p:nvPr>
        </p:nvSpPr>
        <p:spPr/>
        <p:txBody>
          <a:bodyPr>
            <a:normAutofit fontScale="92500" lnSpcReduction="20000"/>
          </a:bodyPr>
          <a:lstStyle/>
          <a:p>
            <a:r>
              <a:rPr lang="en-PH" dirty="0"/>
              <a:t>First Fielding of consultants (Oct. 15; Nov. 6)</a:t>
            </a:r>
          </a:p>
          <a:p>
            <a:r>
              <a:rPr lang="en-PH" dirty="0"/>
              <a:t>Getting to know the curriculum development manual/format by VEDI for 3 days orientation and stay at VEDI (Nov. 6-10 )</a:t>
            </a:r>
          </a:p>
          <a:p>
            <a:r>
              <a:rPr lang="en-PH" dirty="0"/>
              <a:t>Fielding of consultants to the colleges for a week to assess existing learning facilities, skills standards and curriculum and study improvement (Nov 13-17) by working with college counterparts</a:t>
            </a:r>
          </a:p>
          <a:p>
            <a:r>
              <a:rPr lang="en-PH" dirty="0"/>
              <a:t>Workshop 1 on curriculum development (Nov 20-24)</a:t>
            </a:r>
          </a:p>
          <a:p>
            <a:pPr lvl="1"/>
            <a:r>
              <a:rPr lang="en-PH" dirty="0"/>
              <a:t>main output:  finalized list of  equipment</a:t>
            </a:r>
          </a:p>
          <a:p>
            <a:pPr lvl="1"/>
            <a:r>
              <a:rPr lang="en-PH" dirty="0"/>
              <a:t>Submission of final equipment list to TVED</a:t>
            </a:r>
          </a:p>
          <a:p>
            <a:r>
              <a:rPr lang="en-PH" dirty="0"/>
              <a:t>Workshop 2 on curriculum development (Dec 4-8)</a:t>
            </a:r>
          </a:p>
          <a:p>
            <a:pPr lvl="1"/>
            <a:r>
              <a:rPr lang="en-PH" dirty="0"/>
              <a:t>main output:   skills standards per trade area</a:t>
            </a:r>
          </a:p>
          <a:p>
            <a:r>
              <a:rPr lang="en-PH" dirty="0"/>
              <a:t>Workshop 3 on curriculum development (Dec 18-22)</a:t>
            </a:r>
          </a:p>
          <a:p>
            <a:pPr lvl="1"/>
            <a:r>
              <a:rPr lang="en-PH" dirty="0"/>
              <a:t>main output:  improved curriculum per trade area</a:t>
            </a:r>
          </a:p>
          <a:p>
            <a:endParaRPr lang="en-PH" dirty="0"/>
          </a:p>
          <a:p>
            <a:endParaRPr lang="en-PH" dirty="0"/>
          </a:p>
          <a:p>
            <a:endParaRPr lang="en-P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524466" cy="1102182"/>
          </a:xfrm>
        </p:spPr>
        <p:txBody>
          <a:bodyPr>
            <a:noAutofit/>
          </a:bodyPr>
          <a:lstStyle/>
          <a:p>
            <a:r>
              <a:rPr lang="en-PH" sz="3200" dirty="0"/>
              <a:t>Consultants’ TOR for the </a:t>
            </a:r>
            <a:r>
              <a:rPr lang="en-PH" sz="3200" dirty="0" err="1"/>
              <a:t>the</a:t>
            </a:r>
            <a:r>
              <a:rPr lang="en-PH" sz="3200" dirty="0"/>
              <a:t> first deployment</a:t>
            </a:r>
          </a:p>
        </p:txBody>
      </p:sp>
      <p:sp>
        <p:nvSpPr>
          <p:cNvPr id="3" name="Content Placeholder 2"/>
          <p:cNvSpPr>
            <a:spLocks noGrp="1"/>
          </p:cNvSpPr>
          <p:nvPr>
            <p:ph idx="1"/>
          </p:nvPr>
        </p:nvSpPr>
        <p:spPr>
          <a:xfrm>
            <a:off x="0" y="1687398"/>
            <a:ext cx="12192000" cy="5170601"/>
          </a:xfrm>
        </p:spPr>
        <p:txBody>
          <a:bodyPr>
            <a:normAutofit fontScale="85000" lnSpcReduction="10000"/>
          </a:bodyPr>
          <a:lstStyle/>
          <a:p>
            <a:pPr marL="457200" lvl="0" indent="-457200">
              <a:buFont typeface="+mj-lt"/>
              <a:buAutoNum type="arabicPeriod"/>
            </a:pPr>
            <a:r>
              <a:rPr lang="en-US" dirty="0"/>
              <a:t>Work collaboratively with assigned curriculum developers of the VEDI and the TWG and execute a work plan to develop skills standards, revise curricula, prepare materials and deliver a training to support the trade area; </a:t>
            </a:r>
            <a:endParaRPr lang="en-PH" dirty="0"/>
          </a:p>
          <a:p>
            <a:pPr marL="457200" lvl="0" indent="-457200">
              <a:buFont typeface="+mj-lt"/>
              <a:buAutoNum type="arabicPeriod"/>
            </a:pPr>
            <a:r>
              <a:rPr lang="en-US" dirty="0"/>
              <a:t>Prepare, establish/organize and institutionalize formats like the technical working group (TWG) for developing competency standards and curriculum in collaboration with relevant experts assigned by the colleges in close collaboration with industry practitioners and business communities;</a:t>
            </a:r>
            <a:endParaRPr lang="en-PH" dirty="0"/>
          </a:p>
          <a:p>
            <a:pPr marL="457200" lvl="0" indent="-457200">
              <a:buFont typeface="+mj-lt"/>
              <a:buAutoNum type="arabicPeriod"/>
            </a:pPr>
            <a:r>
              <a:rPr lang="en-US" dirty="0"/>
              <a:t>Review design courses and programs from the different colleges as named above and make recommendations or revisions for consideration of the TWG.   </a:t>
            </a:r>
            <a:endParaRPr lang="en-PH" dirty="0"/>
          </a:p>
          <a:p>
            <a:pPr marL="457200" lvl="0" indent="-457200">
              <a:buFont typeface="+mj-lt"/>
              <a:buAutoNum type="arabicPeriod"/>
            </a:pPr>
            <a:r>
              <a:rPr lang="en-US" dirty="0"/>
              <a:t>Review and finalize current list of proposed learning equipment and apparatus for procurement under SSTVET;</a:t>
            </a:r>
            <a:endParaRPr lang="en-PH" dirty="0"/>
          </a:p>
          <a:p>
            <a:pPr marL="457200" lvl="0" indent="-457200">
              <a:buFont typeface="+mj-lt"/>
              <a:buAutoNum type="arabicPeriod"/>
            </a:pPr>
            <a:r>
              <a:rPr lang="en-US" dirty="0"/>
              <a:t>Prepare the first draft of the basic curriculum package with </a:t>
            </a:r>
            <a:r>
              <a:rPr lang="en-PH" dirty="0"/>
              <a:t>(</a:t>
            </a:r>
            <a:r>
              <a:rPr lang="en-PH" dirty="0" err="1"/>
              <a:t>i</a:t>
            </a:r>
            <a:r>
              <a:rPr lang="en-PH" dirty="0"/>
              <a:t>) improved skills standards; (iii) improved curriculum modules; and, (ii)   improved training content/programs;    </a:t>
            </a:r>
          </a:p>
          <a:p>
            <a:pPr marL="457200" lvl="0" indent="-457200">
              <a:buFont typeface="+mj-lt"/>
              <a:buAutoNum type="arabicPeriod"/>
            </a:pPr>
            <a:r>
              <a:rPr lang="en-PH" dirty="0"/>
              <a:t>Guide the </a:t>
            </a:r>
            <a:r>
              <a:rPr lang="en-US" dirty="0"/>
              <a:t>TWG in the preparation of the modular format of learning materials with student workbooks;</a:t>
            </a:r>
            <a:endParaRPr lang="en-PH" dirty="0"/>
          </a:p>
          <a:p>
            <a:pPr marL="457200" lvl="0" indent="-457200">
              <a:buFont typeface="+mj-lt"/>
              <a:buAutoNum type="arabicPeriod"/>
            </a:pPr>
            <a:r>
              <a:rPr lang="en-US" dirty="0"/>
              <a:t>Conduct consultation workshops to improve TVET education and industry needs matching through active cooperation with existing industries in developing skills standards and curriculum and to validate draft outputs;</a:t>
            </a:r>
            <a:endParaRPr lang="en-PH" dirty="0"/>
          </a:p>
          <a:p>
            <a:pPr marL="457200" lvl="0" indent="-457200">
              <a:buFont typeface="+mj-lt"/>
              <a:buAutoNum type="arabicPeriod"/>
            </a:pPr>
            <a:r>
              <a:rPr lang="en-US" dirty="0"/>
              <a:t>Help VEDI and College staff</a:t>
            </a:r>
            <a:r>
              <a:rPr lang="en-PH" dirty="0"/>
              <a:t> and the existing local industries </a:t>
            </a:r>
            <a:r>
              <a:rPr lang="en-US" dirty="0"/>
              <a:t>design and implement skills upgrading programs for the trade area; to be delivered to existing TVET teachers (in-service training) and for teacher trainees (pre-service training) based on the newly developed standards and curricula through on-the job training and collaborative work and in organized meetings and workshops;</a:t>
            </a:r>
            <a:endParaRPr lang="en-PH" dirty="0"/>
          </a:p>
          <a:p>
            <a:pPr marL="0" indent="0">
              <a:buNone/>
            </a:pPr>
            <a:endParaRPr lang="en-P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Next steps</a:t>
            </a:r>
          </a:p>
        </p:txBody>
      </p:sp>
      <p:sp>
        <p:nvSpPr>
          <p:cNvPr id="3" name="Content Placeholder 2"/>
          <p:cNvSpPr>
            <a:spLocks noGrp="1"/>
          </p:cNvSpPr>
          <p:nvPr>
            <p:ph idx="1"/>
          </p:nvPr>
        </p:nvSpPr>
        <p:spPr/>
        <p:txBody>
          <a:bodyPr/>
          <a:lstStyle/>
          <a:p>
            <a:r>
              <a:rPr lang="en-PH" dirty="0"/>
              <a:t>2</a:t>
            </a:r>
            <a:r>
              <a:rPr lang="en-PH" baseline="30000" dirty="0"/>
              <a:t>nd</a:t>
            </a:r>
            <a:r>
              <a:rPr lang="en-PH" dirty="0"/>
              <a:t> Fielding of Consultants after VEDI/TVED/MOES approval of curriculum</a:t>
            </a:r>
          </a:p>
          <a:p>
            <a:pPr>
              <a:buFont typeface="Arial" panose="020B0604020202020204" pitchFamily="34" charset="0"/>
              <a:buChar char="•"/>
            </a:pPr>
            <a:r>
              <a:rPr lang="en-PH" dirty="0"/>
              <a:t>Workshop 4 on the development of learning </a:t>
            </a:r>
            <a:r>
              <a:rPr lang="en-PH" dirty="0" err="1"/>
              <a:t>materials</a:t>
            </a:r>
            <a:r>
              <a:rPr lang="en-PH" dirty="0" err="1">
                <a:solidFill>
                  <a:schemeClr val="bg1">
                    <a:lumMod val="10000"/>
                    <a:lumOff val="90000"/>
                  </a:schemeClr>
                </a:solidFill>
              </a:rPr>
              <a:t>raining</a:t>
            </a:r>
            <a:r>
              <a:rPr lang="en-PH" dirty="0">
                <a:solidFill>
                  <a:schemeClr val="bg1">
                    <a:lumMod val="10000"/>
                    <a:lumOff val="90000"/>
                  </a:schemeClr>
                </a:solidFill>
              </a:rPr>
              <a:t> content/programs (to be scheduled)</a:t>
            </a:r>
          </a:p>
          <a:p>
            <a:pPr>
              <a:buFont typeface="Arial" panose="020B0604020202020204" pitchFamily="34" charset="0"/>
              <a:buChar char="•"/>
            </a:pPr>
            <a:r>
              <a:rPr lang="en-PH" dirty="0">
                <a:solidFill>
                  <a:schemeClr val="bg1">
                    <a:lumMod val="10000"/>
                    <a:lumOff val="90000"/>
                  </a:schemeClr>
                </a:solidFill>
              </a:rPr>
              <a:t>Mentoring and coaching by Consultants on curriculum delivery</a:t>
            </a:r>
          </a:p>
          <a:p>
            <a:pPr>
              <a:buFont typeface="Arial" panose="020B0604020202020204" pitchFamily="34" charset="0"/>
              <a:buChar char="•"/>
            </a:pPr>
            <a:r>
              <a:rPr lang="en-PH" dirty="0">
                <a:solidFill>
                  <a:schemeClr val="bg1">
                    <a:lumMod val="10000"/>
                    <a:lumOff val="90000"/>
                  </a:schemeClr>
                </a:solidFill>
              </a:rPr>
              <a:t>Workshop 5 on validation and confirmation of training content/programs (to be scheduled)</a:t>
            </a:r>
          </a:p>
          <a:p>
            <a:pPr>
              <a:buFont typeface="Arial" panose="020B0604020202020204" pitchFamily="34" charset="0"/>
              <a:buChar char="•"/>
            </a:pPr>
            <a:endParaRPr lang="en-PH" dirty="0">
              <a:solidFill>
                <a:schemeClr val="bg1">
                  <a:lumMod val="10000"/>
                  <a:lumOff val="90000"/>
                </a:schemeClr>
              </a:solidFill>
            </a:endParaRPr>
          </a:p>
          <a:p>
            <a:endParaRPr lang="en-PH" dirty="0"/>
          </a:p>
          <a:p>
            <a:endParaRPr lang="en-P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9720073" cy="1281291"/>
          </a:xfrm>
        </p:spPr>
        <p:txBody>
          <a:bodyPr>
            <a:normAutofit/>
          </a:bodyPr>
          <a:lstStyle/>
          <a:p>
            <a:r>
              <a:rPr lang="en-PH" sz="3200" dirty="0"/>
              <a:t>Consultants’ TOR for second deployment</a:t>
            </a:r>
          </a:p>
        </p:txBody>
      </p:sp>
      <p:sp>
        <p:nvSpPr>
          <p:cNvPr id="3" name="Content Placeholder 2"/>
          <p:cNvSpPr>
            <a:spLocks noGrp="1"/>
          </p:cNvSpPr>
          <p:nvPr>
            <p:ph idx="1"/>
          </p:nvPr>
        </p:nvSpPr>
        <p:spPr>
          <a:xfrm>
            <a:off x="1024128" y="1376313"/>
            <a:ext cx="10947913" cy="5481687"/>
          </a:xfrm>
        </p:spPr>
        <p:txBody>
          <a:bodyPr>
            <a:normAutofit/>
          </a:bodyPr>
          <a:lstStyle/>
          <a:p>
            <a:pPr marL="457200" lvl="0" indent="-457200">
              <a:buFont typeface="+mj-lt"/>
              <a:buAutoNum type="arabicPeriod"/>
            </a:pPr>
            <a:r>
              <a:rPr lang="en-US" dirty="0"/>
              <a:t>Help VEDI and College staff</a:t>
            </a:r>
            <a:r>
              <a:rPr lang="en-PH" dirty="0"/>
              <a:t> and the existing local industries </a:t>
            </a:r>
            <a:r>
              <a:rPr lang="en-US" dirty="0"/>
              <a:t>design and implement skills upgrading programs for the trade area; to be delivered to existing TVET teachers (in-service training) and for teacher trainees (pre-service training) based on the newly developed standards and curricula through on-the job training and collaborative work and in organized meetings and workshops;</a:t>
            </a:r>
            <a:endParaRPr lang="en-PH" dirty="0"/>
          </a:p>
          <a:p>
            <a:pPr marL="457200" lvl="0" indent="-457200">
              <a:buFont typeface="+mj-lt"/>
              <a:buAutoNum type="arabicPeriod"/>
            </a:pPr>
            <a:r>
              <a:rPr lang="en-US" dirty="0"/>
              <a:t>Provide assistance to teachers and schools in adopting the new curriculum developed;</a:t>
            </a:r>
            <a:endParaRPr lang="en-PH" dirty="0"/>
          </a:p>
          <a:p>
            <a:pPr marL="457200" lvl="0" indent="-457200">
              <a:buFont typeface="+mj-lt"/>
              <a:buAutoNum type="arabicPeriod"/>
            </a:pPr>
            <a:r>
              <a:rPr lang="en-US" dirty="0"/>
              <a:t> Support the project schools to implement the new curriculum with proper set-up and maintenance of workshops and introduction of equipment and tools inventory and maintenance systems, and workshop safety protocols.   A manual for the proper use of the workshop shall be developed;</a:t>
            </a:r>
            <a:endParaRPr lang="en-PH" dirty="0"/>
          </a:p>
          <a:p>
            <a:pPr marL="457200" lvl="0" indent="-457200">
              <a:buFont typeface="+mj-lt"/>
              <a:buAutoNum type="arabicPeriod"/>
            </a:pPr>
            <a:r>
              <a:rPr lang="en-US" dirty="0"/>
              <a:t>Provide training to all trade-related teachers, especially to concerned female  teachers,  on pedagogies and content in delivery in the particular trade area. A training manual shall be developed and turned over to the college; and,</a:t>
            </a:r>
            <a:endParaRPr lang="en-PH" dirty="0"/>
          </a:p>
          <a:p>
            <a:pPr marL="457200" indent="-457200">
              <a:buFont typeface="+mj-lt"/>
              <a:buAutoNum type="arabicPeriod"/>
            </a:pPr>
            <a:r>
              <a:rPr lang="en-US" dirty="0"/>
              <a:t> Monitor and supervise the implementation of the new curriculum and the appropriate use of the new training materials at schools.</a:t>
            </a:r>
            <a:endParaRPr lang="en-PH" dirty="0"/>
          </a:p>
          <a:p>
            <a:pPr marL="457200" indent="-457200">
              <a:buFont typeface="+mj-lt"/>
              <a:buAutoNum type="arabicPeriod"/>
            </a:pPr>
            <a:endParaRPr lang="en-PH"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THANK YOU…   </a:t>
            </a:r>
          </a:p>
        </p:txBody>
      </p:sp>
      <p:sp>
        <p:nvSpPr>
          <p:cNvPr id="3" name="Content Placeholder 2"/>
          <p:cNvSpPr>
            <a:spLocks noGrp="1"/>
          </p:cNvSpPr>
          <p:nvPr>
            <p:ph idx="1"/>
          </p:nvPr>
        </p:nvSpPr>
        <p:spPr/>
        <p:txBody>
          <a:bodyPr/>
          <a:lstStyle/>
          <a:p>
            <a:r>
              <a:rPr lang="en-PH" dirty="0"/>
              <a:t>We invite you to visit our website:    </a:t>
            </a:r>
            <a:r>
              <a:rPr lang="en-PH" dirty="0">
                <a:hlinkClick r:id="rId2"/>
              </a:rPr>
              <a:t>http://sstvetplaos.weebley.com</a:t>
            </a:r>
            <a:endParaRPr lang="en-PH" dirty="0"/>
          </a:p>
          <a:p>
            <a:r>
              <a:rPr lang="en-PH" dirty="0"/>
              <a:t>Please also visit </a:t>
            </a:r>
            <a:r>
              <a:rPr lang="en-PH" dirty="0">
                <a:hlinkClick r:id="rId3"/>
              </a:rPr>
              <a:t>https://www.facebook.com/SSTVETPLaos-453812751642469</a:t>
            </a:r>
            <a:endParaRPr lang="en-PH" dirty="0"/>
          </a:p>
          <a:p>
            <a:pPr marL="0" indent="0">
              <a:buNone/>
            </a:pPr>
            <a:r>
              <a:rPr lang="en-PH" dirty="0">
                <a:hlinkClick r:id="rId4"/>
              </a:rPr>
              <a:t>https://www.facebook.com/groups/330317890765767/</a:t>
            </a:r>
            <a:endParaRPr lang="en-PH" dirty="0"/>
          </a:p>
          <a:p>
            <a:pPr marL="0" indent="0">
              <a:buNone/>
            </a:pPr>
            <a:endParaRPr lang="en-P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b="1" dirty="0"/>
              <a:t>Output 2:   Quality and relevance of demand-driven programs improved</a:t>
            </a:r>
          </a:p>
        </p:txBody>
      </p:sp>
      <p:sp>
        <p:nvSpPr>
          <p:cNvPr id="3" name="Content Placeholder 2"/>
          <p:cNvSpPr>
            <a:spLocks noGrp="1"/>
          </p:cNvSpPr>
          <p:nvPr>
            <p:ph idx="1"/>
          </p:nvPr>
        </p:nvSpPr>
        <p:spPr/>
        <p:txBody>
          <a:bodyPr/>
          <a:lstStyle/>
          <a:p>
            <a:r>
              <a:rPr lang="en-PH" dirty="0"/>
              <a:t>Support to the development of skills standards and curriculum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94269" y="1432857"/>
          <a:ext cx="11843209" cy="4754880"/>
        </p:xfrm>
        <a:graphic>
          <a:graphicData uri="http://schemas.openxmlformats.org/drawingml/2006/table">
            <a:tbl>
              <a:tblPr firstRow="1" bandRow="1">
                <a:tableStyleId>{5C22544A-7EE6-4342-B048-85BDC9FD1C3A}</a:tableStyleId>
              </a:tblPr>
              <a:tblGrid>
                <a:gridCol w="2368642">
                  <a:extLst>
                    <a:ext uri="{9D8B030D-6E8A-4147-A177-3AD203B41FA5}">
                      <a16:colId xmlns:a16="http://schemas.microsoft.com/office/drawing/2014/main" val="20000"/>
                    </a:ext>
                  </a:extLst>
                </a:gridCol>
                <a:gridCol w="1686572">
                  <a:extLst>
                    <a:ext uri="{9D8B030D-6E8A-4147-A177-3AD203B41FA5}">
                      <a16:colId xmlns:a16="http://schemas.microsoft.com/office/drawing/2014/main" val="20001"/>
                    </a:ext>
                  </a:extLst>
                </a:gridCol>
                <a:gridCol w="1581161">
                  <a:extLst>
                    <a:ext uri="{9D8B030D-6E8A-4147-A177-3AD203B41FA5}">
                      <a16:colId xmlns:a16="http://schemas.microsoft.com/office/drawing/2014/main" val="20002"/>
                    </a:ext>
                  </a:extLst>
                </a:gridCol>
                <a:gridCol w="2706576">
                  <a:extLst>
                    <a:ext uri="{9D8B030D-6E8A-4147-A177-3AD203B41FA5}">
                      <a16:colId xmlns:a16="http://schemas.microsoft.com/office/drawing/2014/main" val="20003"/>
                    </a:ext>
                  </a:extLst>
                </a:gridCol>
                <a:gridCol w="3500258">
                  <a:extLst>
                    <a:ext uri="{9D8B030D-6E8A-4147-A177-3AD203B41FA5}">
                      <a16:colId xmlns:a16="http://schemas.microsoft.com/office/drawing/2014/main" val="20004"/>
                    </a:ext>
                  </a:extLst>
                </a:gridCol>
              </a:tblGrid>
              <a:tr h="903878">
                <a:tc>
                  <a:txBody>
                    <a:bodyPr/>
                    <a:lstStyle/>
                    <a:p>
                      <a:r>
                        <a:rPr lang="en-PH" sz="2400" dirty="0"/>
                        <a:t>1.   Road and Bridge Construction</a:t>
                      </a:r>
                    </a:p>
                  </a:txBody>
                  <a:tcPr/>
                </a:tc>
                <a:tc>
                  <a:txBody>
                    <a:bodyPr/>
                    <a:lstStyle/>
                    <a:p>
                      <a:r>
                        <a:rPr lang="en-PH" sz="2400" dirty="0"/>
                        <a:t>4</a:t>
                      </a:r>
                    </a:p>
                  </a:txBody>
                  <a:tcPr/>
                </a:tc>
                <a:tc>
                  <a:txBody>
                    <a:bodyPr/>
                    <a:lstStyle/>
                    <a:p>
                      <a:r>
                        <a:rPr lang="en-PH" sz="2400" dirty="0"/>
                        <a:t>6</a:t>
                      </a:r>
                    </a:p>
                  </a:txBody>
                  <a:tcPr/>
                </a:tc>
                <a:tc>
                  <a:txBody>
                    <a:bodyPr/>
                    <a:lstStyle/>
                    <a:p>
                      <a:r>
                        <a:rPr lang="en-PH" sz="2400" dirty="0" err="1"/>
                        <a:t>Savannakhet</a:t>
                      </a:r>
                      <a:r>
                        <a:rPr lang="en-PH" sz="2400" dirty="0"/>
                        <a:t> TVC </a:t>
                      </a:r>
                    </a:p>
                  </a:txBody>
                  <a:tcPr/>
                </a:tc>
                <a:tc>
                  <a:txBody>
                    <a:bodyPr/>
                    <a:lstStyle/>
                    <a:p>
                      <a:r>
                        <a:rPr lang="en-PH" sz="2400" dirty="0"/>
                        <a:t>Polytechnic</a:t>
                      </a:r>
                    </a:p>
                  </a:txBody>
                  <a:tcPr/>
                </a:tc>
                <a:extLst>
                  <a:ext uri="{0D108BD9-81ED-4DB2-BD59-A6C34878D82A}">
                    <a16:rowId xmlns:a16="http://schemas.microsoft.com/office/drawing/2014/main" val="10000"/>
                  </a:ext>
                </a:extLst>
              </a:tr>
              <a:tr h="903878">
                <a:tc>
                  <a:txBody>
                    <a:bodyPr/>
                    <a:lstStyle/>
                    <a:p>
                      <a:r>
                        <a:rPr lang="en-PH" sz="2400" dirty="0"/>
                        <a:t>2.  Electrical Technique/</a:t>
                      </a:r>
                    </a:p>
                    <a:p>
                      <a:r>
                        <a:rPr lang="en-PH" sz="2400" dirty="0"/>
                        <a:t>Electrical Control System</a:t>
                      </a:r>
                    </a:p>
                  </a:txBody>
                  <a:tcPr/>
                </a:tc>
                <a:tc>
                  <a:txBody>
                    <a:bodyPr/>
                    <a:lstStyle/>
                    <a:p>
                      <a:r>
                        <a:rPr lang="en-PH" sz="2400" dirty="0"/>
                        <a:t>4</a:t>
                      </a:r>
                    </a:p>
                  </a:txBody>
                  <a:tcPr/>
                </a:tc>
                <a:tc>
                  <a:txBody>
                    <a:bodyPr/>
                    <a:lstStyle/>
                    <a:p>
                      <a:r>
                        <a:rPr lang="en-PH" sz="2400" dirty="0"/>
                        <a:t>6</a:t>
                      </a:r>
                    </a:p>
                  </a:txBody>
                  <a:tcPr/>
                </a:tc>
                <a:tc>
                  <a:txBody>
                    <a:bodyPr/>
                    <a:lstStyle/>
                    <a:p>
                      <a:r>
                        <a:rPr lang="en-PH" sz="2400" dirty="0" err="1"/>
                        <a:t>Khamouane</a:t>
                      </a:r>
                      <a:r>
                        <a:rPr lang="en-PH" sz="2400" dirty="0"/>
                        <a:t> TVC</a:t>
                      </a:r>
                    </a:p>
                  </a:txBody>
                  <a:tcPr/>
                </a:tc>
                <a:tc>
                  <a:txBody>
                    <a:bodyPr/>
                    <a:lstStyle/>
                    <a:p>
                      <a:r>
                        <a:rPr lang="en-PH" sz="2400" dirty="0" err="1"/>
                        <a:t>Champasack</a:t>
                      </a:r>
                      <a:r>
                        <a:rPr lang="en-PH" sz="2400" dirty="0"/>
                        <a:t>, </a:t>
                      </a:r>
                      <a:r>
                        <a:rPr lang="en-PH" sz="2400" dirty="0" err="1"/>
                        <a:t>Pakpasak</a:t>
                      </a:r>
                      <a:r>
                        <a:rPr lang="en-PH" sz="2400" dirty="0"/>
                        <a:t>, Vientiane Province, Polytechnic, </a:t>
                      </a:r>
                      <a:r>
                        <a:rPr lang="en-PH" sz="2400" dirty="0" err="1"/>
                        <a:t>Savannakhet</a:t>
                      </a:r>
                      <a:endParaRPr lang="en-PH" sz="2400" dirty="0"/>
                    </a:p>
                  </a:txBody>
                  <a:tcPr/>
                </a:tc>
                <a:extLst>
                  <a:ext uri="{0D108BD9-81ED-4DB2-BD59-A6C34878D82A}">
                    <a16:rowId xmlns:a16="http://schemas.microsoft.com/office/drawing/2014/main" val="10001"/>
                  </a:ext>
                </a:extLst>
              </a:tr>
              <a:tr h="879361">
                <a:tc>
                  <a:txBody>
                    <a:bodyPr/>
                    <a:lstStyle/>
                    <a:p>
                      <a:r>
                        <a:rPr lang="en-PH" sz="2400" dirty="0"/>
                        <a:t>3.  Building Construction</a:t>
                      </a:r>
                    </a:p>
                  </a:txBody>
                  <a:tcPr/>
                </a:tc>
                <a:tc>
                  <a:txBody>
                    <a:bodyPr/>
                    <a:lstStyle/>
                    <a:p>
                      <a:r>
                        <a:rPr lang="en-PH" sz="2400" dirty="0"/>
                        <a:t>0</a:t>
                      </a:r>
                    </a:p>
                  </a:txBody>
                  <a:tcPr/>
                </a:tc>
                <a:tc>
                  <a:txBody>
                    <a:bodyPr/>
                    <a:lstStyle/>
                    <a:p>
                      <a:r>
                        <a:rPr lang="en-PH" sz="2400" dirty="0"/>
                        <a:t>3</a:t>
                      </a:r>
                    </a:p>
                  </a:txBody>
                  <a:tcPr/>
                </a:tc>
                <a:tc>
                  <a:txBody>
                    <a:bodyPr/>
                    <a:lstStyle/>
                    <a:p>
                      <a:r>
                        <a:rPr lang="en-PH" sz="2400" dirty="0" err="1"/>
                        <a:t>Pakpasak</a:t>
                      </a:r>
                      <a:r>
                        <a:rPr lang="en-PH" sz="2400" dirty="0"/>
                        <a:t> TC</a:t>
                      </a:r>
                    </a:p>
                  </a:txBody>
                  <a:tcPr/>
                </a:tc>
                <a:tc>
                  <a:txBody>
                    <a:bodyPr/>
                    <a:lstStyle/>
                    <a:p>
                      <a:r>
                        <a:rPr lang="en-US" sz="2400" kern="1200" dirty="0" err="1">
                          <a:solidFill>
                            <a:schemeClr val="dk1"/>
                          </a:solidFill>
                          <a:effectLst/>
                          <a:latin typeface="+mn-lt"/>
                          <a:ea typeface="+mn-ea"/>
                          <a:cs typeface="+mn-cs"/>
                        </a:rPr>
                        <a:t>Savannakhet</a:t>
                      </a:r>
                      <a:r>
                        <a:rPr lang="en-US" sz="2400" kern="1200" dirty="0">
                          <a:solidFill>
                            <a:schemeClr val="dk1"/>
                          </a:solidFill>
                          <a:effectLst/>
                          <a:latin typeface="+mn-lt"/>
                          <a:ea typeface="+mn-ea"/>
                          <a:cs typeface="+mn-cs"/>
                        </a:rPr>
                        <a:t>, Vientiane Province, </a:t>
                      </a:r>
                      <a:r>
                        <a:rPr lang="en-US" sz="2400" kern="1200" dirty="0" err="1">
                          <a:solidFill>
                            <a:schemeClr val="dk1"/>
                          </a:solidFill>
                          <a:effectLst/>
                          <a:latin typeface="+mn-lt"/>
                          <a:ea typeface="+mn-ea"/>
                          <a:cs typeface="+mn-cs"/>
                        </a:rPr>
                        <a:t>Champasack</a:t>
                      </a:r>
                      <a:r>
                        <a:rPr lang="en-US" sz="2400" kern="1200" dirty="0">
                          <a:solidFill>
                            <a:schemeClr val="dk1"/>
                          </a:solidFill>
                          <a:effectLst/>
                          <a:latin typeface="+mn-lt"/>
                          <a:ea typeface="+mn-ea"/>
                          <a:cs typeface="+mn-cs"/>
                        </a:rPr>
                        <a:t> and  </a:t>
                      </a:r>
                      <a:r>
                        <a:rPr lang="en-US" sz="2400" kern="1200" dirty="0" err="1">
                          <a:solidFill>
                            <a:schemeClr val="dk1"/>
                          </a:solidFill>
                          <a:effectLst/>
                          <a:latin typeface="+mn-lt"/>
                          <a:ea typeface="+mn-ea"/>
                          <a:cs typeface="+mn-cs"/>
                        </a:rPr>
                        <a:t>Khammouane</a:t>
                      </a:r>
                      <a:endParaRPr lang="en-PH" sz="2400" dirty="0"/>
                    </a:p>
                  </a:txBody>
                  <a:tcPr/>
                </a:tc>
                <a:extLst>
                  <a:ext uri="{0D108BD9-81ED-4DB2-BD59-A6C34878D82A}">
                    <a16:rowId xmlns:a16="http://schemas.microsoft.com/office/drawing/2014/main" val="10002"/>
                  </a:ext>
                </a:extLst>
              </a:tr>
              <a:tr h="608789">
                <a:tc>
                  <a:txBody>
                    <a:bodyPr/>
                    <a:lstStyle/>
                    <a:p>
                      <a:r>
                        <a:rPr lang="en-PH" sz="2400" dirty="0"/>
                        <a:t>4. </a:t>
                      </a:r>
                      <a:r>
                        <a:rPr lang="en-PH" sz="2400"/>
                        <a:t>Logistics</a:t>
                      </a:r>
                      <a:endParaRPr lang="en-PH" sz="2400" dirty="0"/>
                    </a:p>
                  </a:txBody>
                  <a:tcPr/>
                </a:tc>
                <a:tc>
                  <a:txBody>
                    <a:bodyPr/>
                    <a:lstStyle/>
                    <a:p>
                      <a:r>
                        <a:rPr lang="en-PH" sz="2400" dirty="0"/>
                        <a:t>4</a:t>
                      </a:r>
                    </a:p>
                  </a:txBody>
                  <a:tcPr/>
                </a:tc>
                <a:tc>
                  <a:txBody>
                    <a:bodyPr/>
                    <a:lstStyle/>
                    <a:p>
                      <a:r>
                        <a:rPr lang="en-PH" sz="2400" dirty="0"/>
                        <a:t>6</a:t>
                      </a:r>
                    </a:p>
                  </a:txBody>
                  <a:tcPr/>
                </a:tc>
                <a:tc>
                  <a:txBody>
                    <a:bodyPr/>
                    <a:lstStyle/>
                    <a:p>
                      <a:r>
                        <a:rPr lang="en-PH" sz="2400" dirty="0" err="1"/>
                        <a:t>Pakpasak</a:t>
                      </a:r>
                      <a:r>
                        <a:rPr lang="en-PH" sz="2400" dirty="0"/>
                        <a:t> TC</a:t>
                      </a:r>
                    </a:p>
                  </a:txBody>
                  <a:tcPr/>
                </a:tc>
                <a:tc>
                  <a:txBody>
                    <a:bodyPr/>
                    <a:lstStyle/>
                    <a:p>
                      <a:r>
                        <a:rPr lang="en-PH" sz="2400" dirty="0" err="1"/>
                        <a:t>Vte</a:t>
                      </a:r>
                      <a:r>
                        <a:rPr lang="en-PH" sz="2400" dirty="0"/>
                        <a:t> P, </a:t>
                      </a:r>
                      <a:r>
                        <a:rPr lang="en-PH" sz="2400" dirty="0" err="1"/>
                        <a:t>Champassack</a:t>
                      </a:r>
                      <a:r>
                        <a:rPr lang="en-PH" sz="2400" dirty="0"/>
                        <a:t>, </a:t>
                      </a:r>
                      <a:r>
                        <a:rPr lang="en-PH" sz="2400" dirty="0" err="1"/>
                        <a:t>Savannakhet</a:t>
                      </a:r>
                      <a:endParaRPr lang="en-PH" sz="2400" dirty="0"/>
                    </a:p>
                  </a:txBody>
                  <a:tcPr/>
                </a:tc>
                <a:extLst>
                  <a:ext uri="{0D108BD9-81ED-4DB2-BD59-A6C34878D82A}">
                    <a16:rowId xmlns:a16="http://schemas.microsoft.com/office/drawing/2014/main" val="10003"/>
                  </a:ext>
                </a:extLst>
              </a:tr>
            </a:tbl>
          </a:graphicData>
        </a:graphic>
      </p:graphicFrame>
      <p:graphicFrame>
        <p:nvGraphicFramePr>
          <p:cNvPr id="4" name="Table 3"/>
          <p:cNvGraphicFramePr>
            <a:graphicFrameLocks noGrp="1"/>
          </p:cNvGraphicFramePr>
          <p:nvPr/>
        </p:nvGraphicFramePr>
        <p:xfrm>
          <a:off x="94269" y="30777"/>
          <a:ext cx="12028601" cy="1200976"/>
        </p:xfrm>
        <a:graphic>
          <a:graphicData uri="http://schemas.openxmlformats.org/drawingml/2006/table">
            <a:tbl>
              <a:tblPr firstRow="1" bandRow="1">
                <a:tableStyleId>{5C22544A-7EE6-4342-B048-85BDC9FD1C3A}</a:tableStyleId>
              </a:tblPr>
              <a:tblGrid>
                <a:gridCol w="2356314">
                  <a:extLst>
                    <a:ext uri="{9D8B030D-6E8A-4147-A177-3AD203B41FA5}">
                      <a16:colId xmlns:a16="http://schemas.microsoft.com/office/drawing/2014/main" val="20000"/>
                    </a:ext>
                  </a:extLst>
                </a:gridCol>
                <a:gridCol w="1668930">
                  <a:extLst>
                    <a:ext uri="{9D8B030D-6E8A-4147-A177-3AD203B41FA5}">
                      <a16:colId xmlns:a16="http://schemas.microsoft.com/office/drawing/2014/main" val="20001"/>
                    </a:ext>
                  </a:extLst>
                </a:gridCol>
                <a:gridCol w="1555423">
                  <a:extLst>
                    <a:ext uri="{9D8B030D-6E8A-4147-A177-3AD203B41FA5}">
                      <a16:colId xmlns:a16="http://schemas.microsoft.com/office/drawing/2014/main" val="20002"/>
                    </a:ext>
                  </a:extLst>
                </a:gridCol>
                <a:gridCol w="2771480">
                  <a:extLst>
                    <a:ext uri="{9D8B030D-6E8A-4147-A177-3AD203B41FA5}">
                      <a16:colId xmlns:a16="http://schemas.microsoft.com/office/drawing/2014/main" val="20003"/>
                    </a:ext>
                  </a:extLst>
                </a:gridCol>
                <a:gridCol w="3676454">
                  <a:extLst>
                    <a:ext uri="{9D8B030D-6E8A-4147-A177-3AD203B41FA5}">
                      <a16:colId xmlns:a16="http://schemas.microsoft.com/office/drawing/2014/main" val="20004"/>
                    </a:ext>
                  </a:extLst>
                </a:gridCol>
              </a:tblGrid>
              <a:tr h="537625">
                <a:tc rowSpan="2">
                  <a:txBody>
                    <a:bodyPr/>
                    <a:lstStyle/>
                    <a:p>
                      <a:r>
                        <a:rPr lang="en-PH" sz="2000" dirty="0"/>
                        <a:t>Trade Area</a:t>
                      </a:r>
                    </a:p>
                  </a:txBody>
                  <a:tcPr/>
                </a:tc>
                <a:tc rowSpan="2">
                  <a:txBody>
                    <a:bodyPr/>
                    <a:lstStyle/>
                    <a:p>
                      <a:r>
                        <a:rPr lang="en-PH" sz="2000" dirty="0"/>
                        <a:t>Intl Expert (months)</a:t>
                      </a:r>
                    </a:p>
                  </a:txBody>
                  <a:tcPr/>
                </a:tc>
                <a:tc rowSpan="2">
                  <a:txBody>
                    <a:bodyPr/>
                    <a:lstStyle/>
                    <a:p>
                      <a:r>
                        <a:rPr lang="en-PH" sz="2000" dirty="0"/>
                        <a:t>Local Consultant</a:t>
                      </a:r>
                    </a:p>
                  </a:txBody>
                  <a:tcPr/>
                </a:tc>
                <a:tc gridSpan="2">
                  <a:txBody>
                    <a:bodyPr/>
                    <a:lstStyle/>
                    <a:p>
                      <a:r>
                        <a:rPr lang="en-PH" sz="2000" dirty="0"/>
                        <a:t>Trade Working Group</a:t>
                      </a:r>
                    </a:p>
                  </a:txBody>
                  <a:tcPr/>
                </a:tc>
                <a:tc hMerge="1">
                  <a:txBody>
                    <a:bodyPr/>
                    <a:lstStyle/>
                    <a:p>
                      <a:endParaRPr lang="en-US"/>
                    </a:p>
                  </a:txBody>
                  <a:tcPr/>
                </a:tc>
                <a:extLst>
                  <a:ext uri="{0D108BD9-81ED-4DB2-BD59-A6C34878D82A}">
                    <a16:rowId xmlns:a16="http://schemas.microsoft.com/office/drawing/2014/main" val="10000"/>
                  </a:ext>
                </a:extLst>
              </a:tr>
              <a:tr h="6633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PH" sz="2000" dirty="0"/>
                        <a:t>Lead College</a:t>
                      </a:r>
                    </a:p>
                  </a:txBody>
                  <a:tcPr/>
                </a:tc>
                <a:tc>
                  <a:txBody>
                    <a:bodyPr/>
                    <a:lstStyle/>
                    <a:p>
                      <a:r>
                        <a:rPr lang="en-PH" sz="2000" dirty="0"/>
                        <a:t>Cooperating Colleges</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27522" y="365126"/>
            <a:ext cx="10124387" cy="77934"/>
          </a:xfrm>
        </p:spPr>
        <p:txBody>
          <a:bodyPr>
            <a:normAutofit fontScale="90000"/>
          </a:bodyPr>
          <a:lstStyle/>
          <a:p>
            <a:r>
              <a:rPr lang="en-PH" dirty="0"/>
              <a:t>SUPPORTING THE 7 TRADE AREAS</a:t>
            </a:r>
          </a:p>
        </p:txBody>
      </p:sp>
      <p:graphicFrame>
        <p:nvGraphicFramePr>
          <p:cNvPr id="7" name="Content Placeholder 6"/>
          <p:cNvGraphicFramePr>
            <a:graphicFrameLocks noGrp="1"/>
          </p:cNvGraphicFramePr>
          <p:nvPr>
            <p:ph idx="1"/>
          </p:nvPr>
        </p:nvGraphicFramePr>
        <p:xfrm>
          <a:off x="282804" y="-94269"/>
          <a:ext cx="11265030" cy="7802880"/>
        </p:xfrm>
        <a:graphic>
          <a:graphicData uri="http://schemas.openxmlformats.org/drawingml/2006/table">
            <a:tbl>
              <a:tblPr firstRow="1" bandRow="1">
                <a:tableStyleId>{5C22544A-7EE6-4342-B048-85BDC9FD1C3A}</a:tableStyleId>
              </a:tblPr>
              <a:tblGrid>
                <a:gridCol w="3240148">
                  <a:extLst>
                    <a:ext uri="{9D8B030D-6E8A-4147-A177-3AD203B41FA5}">
                      <a16:colId xmlns:a16="http://schemas.microsoft.com/office/drawing/2014/main" val="20000"/>
                    </a:ext>
                  </a:extLst>
                </a:gridCol>
                <a:gridCol w="1175860">
                  <a:extLst>
                    <a:ext uri="{9D8B030D-6E8A-4147-A177-3AD203B41FA5}">
                      <a16:colId xmlns:a16="http://schemas.microsoft.com/office/drawing/2014/main" val="20001"/>
                    </a:ext>
                  </a:extLst>
                </a:gridCol>
                <a:gridCol w="1517414">
                  <a:extLst>
                    <a:ext uri="{9D8B030D-6E8A-4147-A177-3AD203B41FA5}">
                      <a16:colId xmlns:a16="http://schemas.microsoft.com/office/drawing/2014/main" val="20002"/>
                    </a:ext>
                  </a:extLst>
                </a:gridCol>
                <a:gridCol w="3141301">
                  <a:extLst>
                    <a:ext uri="{9D8B030D-6E8A-4147-A177-3AD203B41FA5}">
                      <a16:colId xmlns:a16="http://schemas.microsoft.com/office/drawing/2014/main" val="20003"/>
                    </a:ext>
                  </a:extLst>
                </a:gridCol>
                <a:gridCol w="2190307">
                  <a:extLst>
                    <a:ext uri="{9D8B030D-6E8A-4147-A177-3AD203B41FA5}">
                      <a16:colId xmlns:a16="http://schemas.microsoft.com/office/drawing/2014/main" val="20004"/>
                    </a:ext>
                  </a:extLst>
                </a:gridCol>
              </a:tblGrid>
              <a:tr h="392807">
                <a:tc rowSpan="2">
                  <a:txBody>
                    <a:bodyPr/>
                    <a:lstStyle/>
                    <a:p>
                      <a:r>
                        <a:rPr lang="en-PH" sz="2000" dirty="0"/>
                        <a:t>Trade Area</a:t>
                      </a:r>
                    </a:p>
                  </a:txBody>
                  <a:tcPr/>
                </a:tc>
                <a:tc rowSpan="2">
                  <a:txBody>
                    <a:bodyPr/>
                    <a:lstStyle/>
                    <a:p>
                      <a:r>
                        <a:rPr lang="en-PH" sz="2000" dirty="0"/>
                        <a:t>Intl Expert (months)</a:t>
                      </a:r>
                    </a:p>
                  </a:txBody>
                  <a:tcPr/>
                </a:tc>
                <a:tc rowSpan="2">
                  <a:txBody>
                    <a:bodyPr/>
                    <a:lstStyle/>
                    <a:p>
                      <a:r>
                        <a:rPr lang="en-PH" sz="2000" dirty="0"/>
                        <a:t>Local Consultant</a:t>
                      </a:r>
                    </a:p>
                  </a:txBody>
                  <a:tcPr/>
                </a:tc>
                <a:tc gridSpan="2">
                  <a:txBody>
                    <a:bodyPr/>
                    <a:lstStyle/>
                    <a:p>
                      <a:r>
                        <a:rPr lang="en-PH" sz="2000" dirty="0"/>
                        <a:t>Trade Working Group</a:t>
                      </a:r>
                    </a:p>
                  </a:txBody>
                  <a:tcPr/>
                </a:tc>
                <a:tc hMerge="1">
                  <a:txBody>
                    <a:bodyPr/>
                    <a:lstStyle/>
                    <a:p>
                      <a:endParaRPr lang="en-US"/>
                    </a:p>
                  </a:txBody>
                  <a:tcPr/>
                </a:tc>
                <a:extLst>
                  <a:ext uri="{0D108BD9-81ED-4DB2-BD59-A6C34878D82A}">
                    <a16:rowId xmlns:a16="http://schemas.microsoft.com/office/drawing/2014/main" val="10000"/>
                  </a:ext>
                </a:extLst>
              </a:tr>
              <a:tr h="6697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PH" sz="2000" dirty="0"/>
                        <a:t>Lead College</a:t>
                      </a:r>
                    </a:p>
                  </a:txBody>
                  <a:tcPr/>
                </a:tc>
                <a:tc>
                  <a:txBody>
                    <a:bodyPr/>
                    <a:lstStyle/>
                    <a:p>
                      <a:r>
                        <a:rPr lang="en-PH" sz="2000" dirty="0"/>
                        <a:t>Cooperating Colleges</a:t>
                      </a:r>
                    </a:p>
                  </a:txBody>
                  <a:tcPr/>
                </a:tc>
                <a:extLst>
                  <a:ext uri="{0D108BD9-81ED-4DB2-BD59-A6C34878D82A}">
                    <a16:rowId xmlns:a16="http://schemas.microsoft.com/office/drawing/2014/main" val="10001"/>
                  </a:ext>
                </a:extLst>
              </a:tr>
              <a:tr h="2184064">
                <a:tc>
                  <a:txBody>
                    <a:bodyPr/>
                    <a:lstStyle/>
                    <a:p>
                      <a:pPr marL="342900" indent="-342900">
                        <a:buAutoNum type="arabicPeriod" startAt="5"/>
                      </a:pPr>
                      <a:r>
                        <a:rPr lang="en-PH" sz="2400" dirty="0"/>
                        <a:t>Multimedia &amp; Graphic Design/IT Networking</a:t>
                      </a:r>
                    </a:p>
                    <a:p>
                      <a:pPr marL="0" indent="0">
                        <a:buNone/>
                      </a:pPr>
                      <a:endParaRPr lang="en-PH" sz="2400" dirty="0"/>
                    </a:p>
                    <a:p>
                      <a:pPr marL="0" indent="0">
                        <a:buNone/>
                      </a:pPr>
                      <a:r>
                        <a:rPr lang="en-PH" sz="2400" dirty="0"/>
                        <a:t>6. IT Electronics</a:t>
                      </a:r>
                    </a:p>
                  </a:txBody>
                  <a:tcPr/>
                </a:tc>
                <a:tc>
                  <a:txBody>
                    <a:bodyPr/>
                    <a:lstStyle/>
                    <a:p>
                      <a:r>
                        <a:rPr lang="en-PH" sz="2400" dirty="0"/>
                        <a:t>6</a:t>
                      </a:r>
                    </a:p>
                  </a:txBody>
                  <a:tcPr/>
                </a:tc>
                <a:tc>
                  <a:txBody>
                    <a:bodyPr/>
                    <a:lstStyle/>
                    <a:p>
                      <a:r>
                        <a:rPr lang="en-PH" sz="2400" dirty="0"/>
                        <a:t>4</a:t>
                      </a:r>
                    </a:p>
                    <a:p>
                      <a:endParaRPr lang="en-PH" sz="2400" dirty="0"/>
                    </a:p>
                    <a:p>
                      <a:endParaRPr lang="en-PH" sz="2400" dirty="0"/>
                    </a:p>
                    <a:p>
                      <a:r>
                        <a:rPr lang="en-PH" sz="2400" dirty="0"/>
                        <a:t>4</a:t>
                      </a:r>
                    </a:p>
                  </a:txBody>
                  <a:tcPr/>
                </a:tc>
                <a:tc>
                  <a:txBody>
                    <a:bodyPr/>
                    <a:lstStyle/>
                    <a:p>
                      <a:r>
                        <a:rPr lang="en-US" sz="2400" kern="1200" dirty="0">
                          <a:solidFill>
                            <a:schemeClr val="dk1"/>
                          </a:solidFill>
                          <a:effectLst/>
                          <a:latin typeface="+mn-lt"/>
                          <a:ea typeface="+mn-ea"/>
                          <a:cs typeface="+mn-cs"/>
                        </a:rPr>
                        <a:t>Vientiane-Hanoi TVC</a:t>
                      </a:r>
                    </a:p>
                    <a:p>
                      <a:endParaRPr lang="en-US" sz="2400" kern="1200" dirty="0">
                        <a:solidFill>
                          <a:schemeClr val="dk1"/>
                        </a:solidFill>
                        <a:effectLst/>
                        <a:latin typeface="+mn-lt"/>
                        <a:ea typeface="+mn-ea"/>
                        <a:cs typeface="+mn-cs"/>
                      </a:endParaRPr>
                    </a:p>
                    <a:p>
                      <a:endParaRPr lang="en-US" sz="2400" kern="1200" dirty="0">
                        <a:solidFill>
                          <a:schemeClr val="dk1"/>
                        </a:solidFill>
                        <a:effectLst/>
                        <a:latin typeface="+mn-lt"/>
                        <a:ea typeface="+mn-ea"/>
                        <a:cs typeface="+mn-cs"/>
                      </a:endParaRPr>
                    </a:p>
                    <a:p>
                      <a:r>
                        <a:rPr lang="en-US" sz="2400" kern="1200" dirty="0" err="1">
                          <a:solidFill>
                            <a:schemeClr val="dk1"/>
                          </a:solidFill>
                          <a:effectLst/>
                          <a:latin typeface="+mn-lt"/>
                          <a:ea typeface="+mn-ea"/>
                          <a:cs typeface="+mn-cs"/>
                        </a:rPr>
                        <a:t>Champassack</a:t>
                      </a:r>
                      <a:r>
                        <a:rPr lang="en-US" sz="2400" kern="1200" dirty="0">
                          <a:solidFill>
                            <a:schemeClr val="dk1"/>
                          </a:solidFill>
                          <a:effectLst/>
                          <a:latin typeface="+mn-lt"/>
                          <a:ea typeface="+mn-ea"/>
                          <a:cs typeface="+mn-cs"/>
                        </a:rPr>
                        <a:t> TVC</a:t>
                      </a:r>
                      <a:endParaRPr lang="en-PH" sz="2400" dirty="0"/>
                    </a:p>
                  </a:txBody>
                  <a:tcPr/>
                </a:tc>
                <a:tc>
                  <a:txBody>
                    <a:bodyPr/>
                    <a:lstStyle/>
                    <a:p>
                      <a:r>
                        <a:rPr lang="en-US" sz="2400" kern="1200" dirty="0" err="1">
                          <a:solidFill>
                            <a:schemeClr val="dk1"/>
                          </a:solidFill>
                          <a:effectLst/>
                          <a:latin typeface="+mn-lt"/>
                          <a:ea typeface="+mn-ea"/>
                          <a:cs typeface="+mn-cs"/>
                        </a:rPr>
                        <a:t>Champassack</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Pakpasak</a:t>
                      </a:r>
                      <a:r>
                        <a:rPr lang="en-US" sz="2400" kern="1200" dirty="0">
                          <a:solidFill>
                            <a:schemeClr val="dk1"/>
                          </a:solidFill>
                          <a:effectLst/>
                          <a:latin typeface="+mn-lt"/>
                          <a:ea typeface="+mn-ea"/>
                          <a:cs typeface="+mn-cs"/>
                        </a:rPr>
                        <a:t>, Polytechnic, </a:t>
                      </a:r>
                      <a:r>
                        <a:rPr lang="en-US" sz="2400" kern="1200" dirty="0" err="1">
                          <a:solidFill>
                            <a:schemeClr val="dk1"/>
                          </a:solidFill>
                          <a:effectLst/>
                          <a:latin typeface="+mn-lt"/>
                          <a:ea typeface="+mn-ea"/>
                          <a:cs typeface="+mn-cs"/>
                        </a:rPr>
                        <a:t>Savannakhet</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Khamouane</a:t>
                      </a:r>
                      <a:r>
                        <a:rPr lang="en-US" sz="2400" kern="1200" dirty="0">
                          <a:solidFill>
                            <a:schemeClr val="dk1"/>
                          </a:solidFill>
                          <a:effectLst/>
                          <a:latin typeface="+mn-lt"/>
                          <a:ea typeface="+mn-ea"/>
                          <a:cs typeface="+mn-cs"/>
                        </a:rPr>
                        <a:t>, VP, and V-HTVC</a:t>
                      </a:r>
                      <a:endParaRPr lang="en-PH" sz="2400" dirty="0"/>
                    </a:p>
                  </a:txBody>
                  <a:tcPr/>
                </a:tc>
                <a:extLst>
                  <a:ext uri="{0D108BD9-81ED-4DB2-BD59-A6C34878D82A}">
                    <a16:rowId xmlns:a16="http://schemas.microsoft.com/office/drawing/2014/main" val="10002"/>
                  </a:ext>
                </a:extLst>
              </a:tr>
              <a:tr h="1834614">
                <a:tc>
                  <a:txBody>
                    <a:bodyPr/>
                    <a:lstStyle/>
                    <a:p>
                      <a:r>
                        <a:rPr lang="en-PH" sz="2400" dirty="0"/>
                        <a:t>7. Agriculture (Bio Agriculture/  Veterinary) </a:t>
                      </a:r>
                    </a:p>
                    <a:p>
                      <a:endParaRPr lang="en-PH" sz="2400" dirty="0"/>
                    </a:p>
                    <a:p>
                      <a:r>
                        <a:rPr lang="en-PH" sz="2400" dirty="0"/>
                        <a:t>8. Food Processing</a:t>
                      </a:r>
                    </a:p>
                  </a:txBody>
                  <a:tcPr/>
                </a:tc>
                <a:tc>
                  <a:txBody>
                    <a:bodyPr/>
                    <a:lstStyle/>
                    <a:p>
                      <a:r>
                        <a:rPr lang="en-PH" sz="2400" dirty="0"/>
                        <a:t>6</a:t>
                      </a:r>
                    </a:p>
                  </a:txBody>
                  <a:tcPr/>
                </a:tc>
                <a:tc>
                  <a:txBody>
                    <a:bodyPr/>
                    <a:lstStyle/>
                    <a:p>
                      <a:r>
                        <a:rPr lang="en-PH" sz="2400" dirty="0"/>
                        <a:t>4</a:t>
                      </a:r>
                    </a:p>
                    <a:p>
                      <a:endParaRPr lang="en-PH" sz="2400" dirty="0"/>
                    </a:p>
                    <a:p>
                      <a:endParaRPr lang="en-PH" sz="2400" dirty="0"/>
                    </a:p>
                    <a:p>
                      <a:r>
                        <a:rPr lang="en-PH" sz="2400" dirty="0"/>
                        <a:t>4</a:t>
                      </a:r>
                    </a:p>
                  </a:txBody>
                  <a:tcPr/>
                </a:tc>
                <a:tc>
                  <a:txBody>
                    <a:bodyPr/>
                    <a:lstStyle/>
                    <a:p>
                      <a:r>
                        <a:rPr lang="en-PH" sz="2400" dirty="0" err="1"/>
                        <a:t>Dokhamxang</a:t>
                      </a:r>
                      <a:r>
                        <a:rPr lang="en-PH" sz="2400" dirty="0"/>
                        <a:t> ATS</a:t>
                      </a:r>
                    </a:p>
                    <a:p>
                      <a:endParaRPr lang="en-PH" sz="2400" dirty="0"/>
                    </a:p>
                    <a:p>
                      <a:endParaRPr lang="en-PH" sz="2400" dirty="0"/>
                    </a:p>
                    <a:p>
                      <a:r>
                        <a:rPr lang="en-PH" sz="2400" dirty="0"/>
                        <a:t>KTVC</a:t>
                      </a:r>
                    </a:p>
                  </a:txBody>
                  <a:tcPr/>
                </a:tc>
                <a:tc>
                  <a:txBody>
                    <a:bodyPr/>
                    <a:lstStyle/>
                    <a:p>
                      <a:r>
                        <a:rPr lang="en-PH" sz="2400" dirty="0"/>
                        <a:t>-</a:t>
                      </a:r>
                      <a:r>
                        <a:rPr lang="en-PH" sz="2400" dirty="0" err="1"/>
                        <a:t>Khamouane</a:t>
                      </a:r>
                      <a:r>
                        <a:rPr lang="en-PH" sz="2400" dirty="0"/>
                        <a:t>,  Vientiane Province</a:t>
                      </a:r>
                    </a:p>
                    <a:p>
                      <a:r>
                        <a:rPr lang="en-PH" sz="2400" dirty="0"/>
                        <a:t>-DATS,</a:t>
                      </a:r>
                      <a:r>
                        <a:rPr lang="en-PH" sz="2400" baseline="0" dirty="0"/>
                        <a:t> VP, </a:t>
                      </a:r>
                      <a:r>
                        <a:rPr lang="en-PH" sz="2400" baseline="0" dirty="0" err="1"/>
                        <a:t>Svnkt</a:t>
                      </a:r>
                      <a:r>
                        <a:rPr lang="en-PH" sz="2400" baseline="0" dirty="0"/>
                        <a:t>, </a:t>
                      </a:r>
                      <a:r>
                        <a:rPr lang="en-PH" sz="2400" baseline="0" dirty="0" err="1"/>
                        <a:t>Champassack</a:t>
                      </a:r>
                      <a:endParaRPr lang="en-PH" sz="2400" dirty="0"/>
                    </a:p>
                  </a:txBody>
                  <a:tcPr/>
                </a:tc>
                <a:extLst>
                  <a:ext uri="{0D108BD9-81ED-4DB2-BD59-A6C34878D82A}">
                    <a16:rowId xmlns:a16="http://schemas.microsoft.com/office/drawing/2014/main" val="10003"/>
                  </a:ext>
                </a:extLst>
              </a:tr>
              <a:tr h="1135713">
                <a:tc>
                  <a:txBody>
                    <a:bodyPr/>
                    <a:lstStyle/>
                    <a:p>
                      <a:r>
                        <a:rPr lang="en-PH" sz="2400" dirty="0"/>
                        <a:t>9. Automotive/ Industrial Mechanic/ Mechanical Technology</a:t>
                      </a:r>
                    </a:p>
                  </a:txBody>
                  <a:tcPr/>
                </a:tc>
                <a:tc>
                  <a:txBody>
                    <a:bodyPr/>
                    <a:lstStyle/>
                    <a:p>
                      <a:r>
                        <a:rPr lang="en-PH" sz="2400" dirty="0"/>
                        <a:t>6</a:t>
                      </a:r>
                    </a:p>
                  </a:txBody>
                  <a:tcPr/>
                </a:tc>
                <a:tc>
                  <a:txBody>
                    <a:bodyPr/>
                    <a:lstStyle/>
                    <a:p>
                      <a:r>
                        <a:rPr lang="en-PH" sz="2400" dirty="0"/>
                        <a:t>8</a:t>
                      </a:r>
                    </a:p>
                  </a:txBody>
                  <a:tcPr/>
                </a:tc>
                <a:tc>
                  <a:txBody>
                    <a:bodyPr/>
                    <a:lstStyle/>
                    <a:p>
                      <a:r>
                        <a:rPr lang="en-PH" sz="2400" dirty="0"/>
                        <a:t>Technical College of Vientiane Province</a:t>
                      </a:r>
                    </a:p>
                  </a:txBody>
                  <a:tcPr/>
                </a:tc>
                <a:tc>
                  <a:txBody>
                    <a:bodyPr/>
                    <a:lstStyle/>
                    <a:p>
                      <a:r>
                        <a:rPr lang="en-US" sz="2400" kern="1200" dirty="0" err="1">
                          <a:solidFill>
                            <a:schemeClr val="dk1"/>
                          </a:solidFill>
                          <a:effectLst/>
                          <a:latin typeface="+mn-lt"/>
                          <a:ea typeface="+mn-ea"/>
                          <a:cs typeface="+mn-cs"/>
                        </a:rPr>
                        <a:t>Champassack</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Khamouane</a:t>
                      </a:r>
                      <a:r>
                        <a:rPr lang="en-US" sz="2400" b="0" kern="1200" dirty="0">
                          <a:solidFill>
                            <a:schemeClr val="dk1"/>
                          </a:solidFill>
                          <a:effectLst/>
                          <a:latin typeface="+mn-lt"/>
                          <a:ea typeface="+mn-ea"/>
                          <a:cs typeface="+mn-cs"/>
                        </a:rPr>
                        <a:t> and </a:t>
                      </a:r>
                      <a:r>
                        <a:rPr lang="en-US" sz="2400" b="0" kern="1200" dirty="0" err="1">
                          <a:solidFill>
                            <a:schemeClr val="dk1"/>
                          </a:solidFill>
                          <a:effectLst/>
                          <a:latin typeface="+mn-lt"/>
                          <a:ea typeface="+mn-ea"/>
                          <a:cs typeface="+mn-cs"/>
                        </a:rPr>
                        <a:t>Savannakhet</a:t>
                      </a:r>
                      <a:r>
                        <a:rPr lang="en-US" sz="2400" b="0" kern="1200" dirty="0">
                          <a:solidFill>
                            <a:schemeClr val="dk1"/>
                          </a:solidFill>
                          <a:effectLst/>
                          <a:latin typeface="+mn-lt"/>
                          <a:ea typeface="+mn-ea"/>
                          <a:cs typeface="+mn-cs"/>
                        </a:rPr>
                        <a:t> </a:t>
                      </a:r>
                      <a:endParaRPr lang="en-PH" sz="2400" b="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Rectangle 182"/>
          <p:cNvSpPr/>
          <p:nvPr/>
        </p:nvSpPr>
        <p:spPr>
          <a:xfrm>
            <a:off x="3035160" y="2805057"/>
            <a:ext cx="7865027" cy="379706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1229052" y="2807747"/>
            <a:ext cx="1748533" cy="37970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824039" y="365127"/>
            <a:ext cx="8063449" cy="845974"/>
          </a:xfrm>
        </p:spPr>
        <p:txBody>
          <a:bodyPr>
            <a:normAutofit fontScale="90000"/>
          </a:bodyPr>
          <a:lstStyle/>
          <a:p>
            <a:pPr algn="ctr"/>
            <a:r>
              <a:rPr lang="en-PH" altLang="en-US" sz="4000" dirty="0"/>
              <a:t>Trade Working Group for </a:t>
            </a:r>
            <a:r>
              <a:rPr lang="en-US" sz="4000" dirty="0"/>
              <a:t>Curriculum Development </a:t>
            </a:r>
          </a:p>
        </p:txBody>
      </p:sp>
      <p:sp>
        <p:nvSpPr>
          <p:cNvPr id="7" name="Rectangle 6"/>
          <p:cNvSpPr/>
          <p:nvPr/>
        </p:nvSpPr>
        <p:spPr>
          <a:xfrm>
            <a:off x="5505404" y="1259408"/>
            <a:ext cx="1741371" cy="250294"/>
          </a:xfrm>
          <a:prstGeom prst="rect">
            <a:avLst/>
          </a:prstGeom>
          <a:solidFill>
            <a:schemeClr val="accent2">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000000"/>
                </a:solidFill>
              </a:rPr>
              <a:t>Colleges’ DDG</a:t>
            </a:r>
          </a:p>
        </p:txBody>
      </p:sp>
      <p:sp>
        <p:nvSpPr>
          <p:cNvPr id="92" name="Rectangle 91"/>
          <p:cNvSpPr/>
          <p:nvPr/>
        </p:nvSpPr>
        <p:spPr>
          <a:xfrm>
            <a:off x="1271111" y="2865989"/>
            <a:ext cx="1648872" cy="375224"/>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Road and Bridge Construction</a:t>
            </a:r>
          </a:p>
        </p:txBody>
      </p:sp>
      <p:sp>
        <p:nvSpPr>
          <p:cNvPr id="93" name="Rectangle 92"/>
          <p:cNvSpPr/>
          <p:nvPr/>
        </p:nvSpPr>
        <p:spPr>
          <a:xfrm>
            <a:off x="1271111" y="3317850"/>
            <a:ext cx="1648872" cy="358845"/>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Electrical Technique/</a:t>
            </a:r>
          </a:p>
          <a:p>
            <a:r>
              <a:rPr lang="en-PH" sz="1100" dirty="0">
                <a:solidFill>
                  <a:schemeClr val="tx1"/>
                </a:solidFill>
              </a:rPr>
              <a:t>Electrical Control System</a:t>
            </a:r>
          </a:p>
        </p:txBody>
      </p:sp>
      <p:sp>
        <p:nvSpPr>
          <p:cNvPr id="94" name="Rectangle 93"/>
          <p:cNvSpPr/>
          <p:nvPr/>
        </p:nvSpPr>
        <p:spPr>
          <a:xfrm>
            <a:off x="1286525" y="3776922"/>
            <a:ext cx="1648872" cy="270206"/>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Building Construction</a:t>
            </a:r>
          </a:p>
        </p:txBody>
      </p:sp>
      <p:sp>
        <p:nvSpPr>
          <p:cNvPr id="95" name="Rectangle 94"/>
          <p:cNvSpPr/>
          <p:nvPr/>
        </p:nvSpPr>
        <p:spPr>
          <a:xfrm>
            <a:off x="1271111" y="4125640"/>
            <a:ext cx="1646964" cy="225422"/>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Logistics</a:t>
            </a:r>
          </a:p>
        </p:txBody>
      </p:sp>
      <p:sp>
        <p:nvSpPr>
          <p:cNvPr id="97" name="Rectangle 96"/>
          <p:cNvSpPr/>
          <p:nvPr/>
        </p:nvSpPr>
        <p:spPr>
          <a:xfrm>
            <a:off x="1271111" y="4427071"/>
            <a:ext cx="1648872" cy="406738"/>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Multimedia &amp; Graphic Design/IT Networking</a:t>
            </a:r>
          </a:p>
        </p:txBody>
      </p:sp>
      <p:sp>
        <p:nvSpPr>
          <p:cNvPr id="99" name="Rectangle 98"/>
          <p:cNvSpPr/>
          <p:nvPr/>
        </p:nvSpPr>
        <p:spPr>
          <a:xfrm>
            <a:off x="1286525" y="4889920"/>
            <a:ext cx="1631550" cy="237623"/>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IT Electronics</a:t>
            </a:r>
          </a:p>
        </p:txBody>
      </p:sp>
      <p:sp>
        <p:nvSpPr>
          <p:cNvPr id="101" name="Rectangle 100"/>
          <p:cNvSpPr/>
          <p:nvPr/>
        </p:nvSpPr>
        <p:spPr>
          <a:xfrm>
            <a:off x="1271111" y="5215744"/>
            <a:ext cx="1646964" cy="368012"/>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Agriculture (Bio Agriculture/  Veterinary) </a:t>
            </a:r>
          </a:p>
        </p:txBody>
      </p:sp>
      <p:sp>
        <p:nvSpPr>
          <p:cNvPr id="102" name="Rectangle 101"/>
          <p:cNvSpPr/>
          <p:nvPr/>
        </p:nvSpPr>
        <p:spPr>
          <a:xfrm>
            <a:off x="1271111" y="5651298"/>
            <a:ext cx="1646964" cy="228789"/>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Food Processing</a:t>
            </a:r>
          </a:p>
        </p:txBody>
      </p:sp>
      <p:sp>
        <p:nvSpPr>
          <p:cNvPr id="103" name="Rectangle 102"/>
          <p:cNvSpPr/>
          <p:nvPr/>
        </p:nvSpPr>
        <p:spPr>
          <a:xfrm>
            <a:off x="1286525" y="5941307"/>
            <a:ext cx="1631550" cy="550820"/>
          </a:xfrm>
          <a:prstGeom prst="rect">
            <a:avLst/>
          </a:prstGeom>
          <a:solidFill>
            <a:schemeClr val="accent6">
              <a:lumMod val="60000"/>
              <a:lumOff val="4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PH" sz="1100" dirty="0">
                <a:solidFill>
                  <a:schemeClr val="tx1"/>
                </a:solidFill>
              </a:rPr>
              <a:t>Automotive/ Industrial Mechanic/ Mechanical Technology</a:t>
            </a:r>
          </a:p>
        </p:txBody>
      </p:sp>
      <p:sp>
        <p:nvSpPr>
          <p:cNvPr id="88" name="Rectangle 87"/>
          <p:cNvSpPr/>
          <p:nvPr/>
        </p:nvSpPr>
        <p:spPr>
          <a:xfrm>
            <a:off x="7887381" y="2376319"/>
            <a:ext cx="983558" cy="371886"/>
          </a:xfrm>
          <a:prstGeom prst="rect">
            <a:avLst/>
          </a:prstGeom>
          <a:solidFill>
            <a:schemeClr val="accent5">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rPr>
              <a:t>VTE-Hanoi TC </a:t>
            </a:r>
          </a:p>
          <a:p>
            <a:pPr algn="ctr"/>
            <a:r>
              <a:rPr lang="en-US" sz="1100" dirty="0">
                <a:solidFill>
                  <a:srgbClr val="000000"/>
                </a:solidFill>
              </a:rPr>
              <a:t>(2 members)</a:t>
            </a:r>
          </a:p>
        </p:txBody>
      </p:sp>
      <p:sp>
        <p:nvSpPr>
          <p:cNvPr id="139" name="Rectangle 138"/>
          <p:cNvSpPr/>
          <p:nvPr/>
        </p:nvSpPr>
        <p:spPr>
          <a:xfrm>
            <a:off x="7877121" y="4420059"/>
            <a:ext cx="993818" cy="371886"/>
          </a:xfrm>
          <a:prstGeom prst="rect">
            <a:avLst/>
          </a:prstGeom>
          <a:solidFill>
            <a:srgbClr val="0070C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Lead</a:t>
            </a:r>
            <a:endParaRPr lang="en-US" sz="1050" dirty="0">
              <a:solidFill>
                <a:srgbClr val="000000"/>
              </a:solidFill>
            </a:endParaRPr>
          </a:p>
        </p:txBody>
      </p:sp>
      <p:sp>
        <p:nvSpPr>
          <p:cNvPr id="157" name="Rectangle 156"/>
          <p:cNvSpPr/>
          <p:nvPr/>
        </p:nvSpPr>
        <p:spPr>
          <a:xfrm>
            <a:off x="7877121" y="4902897"/>
            <a:ext cx="993818" cy="23251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82" name="Rectangle 81"/>
          <p:cNvSpPr/>
          <p:nvPr/>
        </p:nvSpPr>
        <p:spPr>
          <a:xfrm>
            <a:off x="9877477" y="2368076"/>
            <a:ext cx="926165" cy="380186"/>
          </a:xfrm>
          <a:prstGeom prst="rect">
            <a:avLst/>
          </a:prstGeom>
          <a:solidFill>
            <a:schemeClr val="accent5">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rPr>
              <a:t>SVK-TVC</a:t>
            </a:r>
          </a:p>
          <a:p>
            <a:pPr algn="ctr"/>
            <a:r>
              <a:rPr lang="en-US" sz="1100" dirty="0">
                <a:solidFill>
                  <a:srgbClr val="000000"/>
                </a:solidFill>
              </a:rPr>
              <a:t>(2 members)</a:t>
            </a:r>
          </a:p>
        </p:txBody>
      </p:sp>
      <p:sp>
        <p:nvSpPr>
          <p:cNvPr id="107" name="Rectangle 106"/>
          <p:cNvSpPr/>
          <p:nvPr/>
        </p:nvSpPr>
        <p:spPr>
          <a:xfrm>
            <a:off x="9887488" y="2899925"/>
            <a:ext cx="926165" cy="368270"/>
          </a:xfrm>
          <a:prstGeom prst="rect">
            <a:avLst/>
          </a:prstGeom>
          <a:solidFill>
            <a:srgbClr val="0070C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Lead</a:t>
            </a:r>
          </a:p>
        </p:txBody>
      </p:sp>
      <p:sp>
        <p:nvSpPr>
          <p:cNvPr id="116" name="Rectangle 115"/>
          <p:cNvSpPr/>
          <p:nvPr/>
        </p:nvSpPr>
        <p:spPr>
          <a:xfrm>
            <a:off x="9887488" y="3356386"/>
            <a:ext cx="926165" cy="364529"/>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22" name="Rectangle 121"/>
          <p:cNvSpPr/>
          <p:nvPr/>
        </p:nvSpPr>
        <p:spPr>
          <a:xfrm>
            <a:off x="9887488" y="3803905"/>
            <a:ext cx="926165" cy="26800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28" name="Rectangle 127"/>
          <p:cNvSpPr/>
          <p:nvPr/>
        </p:nvSpPr>
        <p:spPr>
          <a:xfrm>
            <a:off x="9887488" y="4137227"/>
            <a:ext cx="926165" cy="237706"/>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40" name="Rectangle 139"/>
          <p:cNvSpPr/>
          <p:nvPr/>
        </p:nvSpPr>
        <p:spPr>
          <a:xfrm>
            <a:off x="9887488" y="5975909"/>
            <a:ext cx="926165" cy="546838"/>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52" name="Rectangle 151"/>
          <p:cNvSpPr/>
          <p:nvPr/>
        </p:nvSpPr>
        <p:spPr>
          <a:xfrm>
            <a:off x="9887488" y="4929988"/>
            <a:ext cx="926165" cy="237706"/>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58" name="Rectangle 157"/>
          <p:cNvSpPr/>
          <p:nvPr/>
        </p:nvSpPr>
        <p:spPr>
          <a:xfrm>
            <a:off x="9887488" y="5682171"/>
            <a:ext cx="926165" cy="237706"/>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83" name="Rectangle 82"/>
          <p:cNvSpPr/>
          <p:nvPr/>
        </p:nvSpPr>
        <p:spPr>
          <a:xfrm>
            <a:off x="4949885" y="2368076"/>
            <a:ext cx="928726" cy="371886"/>
          </a:xfrm>
          <a:prstGeom prst="rect">
            <a:avLst/>
          </a:prstGeom>
          <a:solidFill>
            <a:schemeClr val="accent5">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rPr>
              <a:t>KM-TVC</a:t>
            </a:r>
          </a:p>
          <a:p>
            <a:pPr algn="ctr"/>
            <a:r>
              <a:rPr lang="en-US" sz="1100" dirty="0">
                <a:solidFill>
                  <a:srgbClr val="000000"/>
                </a:solidFill>
              </a:rPr>
              <a:t>(2 members)</a:t>
            </a:r>
          </a:p>
        </p:txBody>
      </p:sp>
      <p:sp>
        <p:nvSpPr>
          <p:cNvPr id="118" name="Rectangle 117"/>
          <p:cNvSpPr/>
          <p:nvPr/>
        </p:nvSpPr>
        <p:spPr>
          <a:xfrm>
            <a:off x="4945380" y="3323183"/>
            <a:ext cx="896698" cy="357094"/>
          </a:xfrm>
          <a:prstGeom prst="rect">
            <a:avLst/>
          </a:prstGeom>
          <a:solidFill>
            <a:schemeClr val="accent5">
              <a:lumMod val="75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Lead</a:t>
            </a:r>
            <a:endParaRPr lang="en-US" sz="1050" dirty="0">
              <a:solidFill>
                <a:srgbClr val="000000"/>
              </a:solidFill>
            </a:endParaRPr>
          </a:p>
        </p:txBody>
      </p:sp>
      <p:sp>
        <p:nvSpPr>
          <p:cNvPr id="124" name="Rectangle 123"/>
          <p:cNvSpPr/>
          <p:nvPr/>
        </p:nvSpPr>
        <p:spPr>
          <a:xfrm>
            <a:off x="4945380" y="3791979"/>
            <a:ext cx="896698" cy="255149"/>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42" name="Rectangle 141"/>
          <p:cNvSpPr/>
          <p:nvPr/>
        </p:nvSpPr>
        <p:spPr>
          <a:xfrm>
            <a:off x="4945380" y="5957227"/>
            <a:ext cx="896698" cy="534900"/>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48" name="Rectangle 147"/>
          <p:cNvSpPr/>
          <p:nvPr/>
        </p:nvSpPr>
        <p:spPr>
          <a:xfrm>
            <a:off x="4945380" y="5240039"/>
            <a:ext cx="896698" cy="371886"/>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54" name="Rectangle 153"/>
          <p:cNvSpPr/>
          <p:nvPr/>
        </p:nvSpPr>
        <p:spPr>
          <a:xfrm>
            <a:off x="4945380" y="4911307"/>
            <a:ext cx="896698" cy="23251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60" name="Rectangle 159"/>
          <p:cNvSpPr/>
          <p:nvPr/>
        </p:nvSpPr>
        <p:spPr>
          <a:xfrm>
            <a:off x="4945380" y="5663490"/>
            <a:ext cx="896698" cy="232517"/>
          </a:xfrm>
          <a:prstGeom prst="rect">
            <a:avLst/>
          </a:prstGeom>
          <a:solidFill>
            <a:srgbClr val="0070C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Lead</a:t>
            </a:r>
          </a:p>
        </p:txBody>
      </p:sp>
      <p:sp>
        <p:nvSpPr>
          <p:cNvPr id="86" name="Rectangle 85"/>
          <p:cNvSpPr/>
          <p:nvPr/>
        </p:nvSpPr>
        <p:spPr>
          <a:xfrm>
            <a:off x="6874738" y="2372820"/>
            <a:ext cx="957410" cy="371886"/>
          </a:xfrm>
          <a:prstGeom prst="rect">
            <a:avLst/>
          </a:prstGeom>
          <a:solidFill>
            <a:schemeClr val="accent5">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rPr>
              <a:t>VTE-TC</a:t>
            </a:r>
          </a:p>
          <a:p>
            <a:pPr algn="ctr"/>
            <a:r>
              <a:rPr lang="en-US" sz="1100" dirty="0">
                <a:solidFill>
                  <a:srgbClr val="000000"/>
                </a:solidFill>
              </a:rPr>
              <a:t>(2 members)</a:t>
            </a:r>
          </a:p>
        </p:txBody>
      </p:sp>
      <p:sp>
        <p:nvSpPr>
          <p:cNvPr id="120" name="Rectangle 119"/>
          <p:cNvSpPr/>
          <p:nvPr/>
        </p:nvSpPr>
        <p:spPr>
          <a:xfrm>
            <a:off x="6874738" y="3323183"/>
            <a:ext cx="957410" cy="351722"/>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26" name="Rectangle 125"/>
          <p:cNvSpPr/>
          <p:nvPr/>
        </p:nvSpPr>
        <p:spPr>
          <a:xfrm>
            <a:off x="6874738" y="3787763"/>
            <a:ext cx="957410" cy="259365"/>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32" name="Rectangle 131"/>
          <p:cNvSpPr/>
          <p:nvPr/>
        </p:nvSpPr>
        <p:spPr>
          <a:xfrm>
            <a:off x="6874738" y="4118546"/>
            <a:ext cx="957410" cy="23251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44" name="Rectangle 143"/>
          <p:cNvSpPr/>
          <p:nvPr/>
        </p:nvSpPr>
        <p:spPr>
          <a:xfrm>
            <a:off x="6874738" y="5957227"/>
            <a:ext cx="957410" cy="534900"/>
          </a:xfrm>
          <a:prstGeom prst="rect">
            <a:avLst/>
          </a:prstGeom>
          <a:solidFill>
            <a:srgbClr val="0070C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Lead</a:t>
            </a:r>
            <a:endParaRPr lang="en-US" sz="1050" dirty="0">
              <a:solidFill>
                <a:srgbClr val="000000"/>
              </a:solidFill>
            </a:endParaRPr>
          </a:p>
        </p:txBody>
      </p:sp>
      <p:sp>
        <p:nvSpPr>
          <p:cNvPr id="150" name="Rectangle 149"/>
          <p:cNvSpPr/>
          <p:nvPr/>
        </p:nvSpPr>
        <p:spPr>
          <a:xfrm>
            <a:off x="6874738" y="5240039"/>
            <a:ext cx="957410" cy="371886"/>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56" name="Rectangle 155"/>
          <p:cNvSpPr/>
          <p:nvPr/>
        </p:nvSpPr>
        <p:spPr>
          <a:xfrm>
            <a:off x="6874738" y="4911307"/>
            <a:ext cx="957410" cy="23251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62" name="Rectangle 161"/>
          <p:cNvSpPr/>
          <p:nvPr/>
        </p:nvSpPr>
        <p:spPr>
          <a:xfrm>
            <a:off x="6874738" y="5663490"/>
            <a:ext cx="957410" cy="23251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09" name="Rectangle 108"/>
          <p:cNvSpPr/>
          <p:nvPr/>
        </p:nvSpPr>
        <p:spPr>
          <a:xfrm>
            <a:off x="8942346" y="2899925"/>
            <a:ext cx="896364" cy="371886"/>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17" name="Rectangle 116"/>
          <p:cNvSpPr/>
          <p:nvPr/>
        </p:nvSpPr>
        <p:spPr>
          <a:xfrm>
            <a:off x="8942346" y="3353781"/>
            <a:ext cx="896364" cy="367135"/>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35" name="Rectangle 134"/>
          <p:cNvSpPr/>
          <p:nvPr/>
        </p:nvSpPr>
        <p:spPr>
          <a:xfrm>
            <a:off x="8942346" y="4428469"/>
            <a:ext cx="896364" cy="371886"/>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64" name="Rectangle 163"/>
          <p:cNvSpPr/>
          <p:nvPr/>
        </p:nvSpPr>
        <p:spPr>
          <a:xfrm>
            <a:off x="8921924" y="2376319"/>
            <a:ext cx="911374" cy="371886"/>
          </a:xfrm>
          <a:prstGeom prst="rect">
            <a:avLst/>
          </a:prstGeom>
          <a:solidFill>
            <a:schemeClr val="accent5">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rPr>
              <a:t>Polytechnic</a:t>
            </a:r>
          </a:p>
          <a:p>
            <a:pPr algn="ctr"/>
            <a:r>
              <a:rPr lang="en-US" sz="1100" dirty="0">
                <a:solidFill>
                  <a:srgbClr val="000000"/>
                </a:solidFill>
              </a:rPr>
              <a:t>(2 members)</a:t>
            </a:r>
          </a:p>
        </p:txBody>
      </p:sp>
      <p:sp>
        <p:nvSpPr>
          <p:cNvPr id="90" name="Rectangle 89"/>
          <p:cNvSpPr/>
          <p:nvPr/>
        </p:nvSpPr>
        <p:spPr>
          <a:xfrm>
            <a:off x="3994132" y="2368959"/>
            <a:ext cx="921756" cy="371886"/>
          </a:xfrm>
          <a:prstGeom prst="rect">
            <a:avLst/>
          </a:prstGeom>
          <a:solidFill>
            <a:schemeClr val="accent5">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rPr>
              <a:t>DKX-ATC</a:t>
            </a:r>
          </a:p>
          <a:p>
            <a:pPr algn="ctr"/>
            <a:r>
              <a:rPr lang="en-US" sz="1100" dirty="0">
                <a:solidFill>
                  <a:srgbClr val="000000"/>
                </a:solidFill>
              </a:rPr>
              <a:t>(2 members)</a:t>
            </a:r>
          </a:p>
        </p:txBody>
      </p:sp>
      <p:sp>
        <p:nvSpPr>
          <p:cNvPr id="170" name="Rectangle 169"/>
          <p:cNvSpPr/>
          <p:nvPr/>
        </p:nvSpPr>
        <p:spPr>
          <a:xfrm>
            <a:off x="3994132" y="5239233"/>
            <a:ext cx="921756" cy="371886"/>
          </a:xfrm>
          <a:prstGeom prst="rect">
            <a:avLst/>
          </a:prstGeom>
          <a:solidFill>
            <a:srgbClr val="0070C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Lead</a:t>
            </a:r>
          </a:p>
        </p:txBody>
      </p:sp>
      <p:sp>
        <p:nvSpPr>
          <p:cNvPr id="172" name="Rectangle 171"/>
          <p:cNvSpPr/>
          <p:nvPr/>
        </p:nvSpPr>
        <p:spPr>
          <a:xfrm>
            <a:off x="3994132" y="5662684"/>
            <a:ext cx="921756" cy="23251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73" name="Rectangle 172"/>
          <p:cNvSpPr/>
          <p:nvPr/>
        </p:nvSpPr>
        <p:spPr>
          <a:xfrm>
            <a:off x="3072557" y="2368959"/>
            <a:ext cx="877684" cy="371886"/>
          </a:xfrm>
          <a:prstGeom prst="rect">
            <a:avLst/>
          </a:prstGeom>
          <a:solidFill>
            <a:schemeClr val="accent5">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rPr>
              <a:t>PPS-ATC</a:t>
            </a:r>
          </a:p>
          <a:p>
            <a:pPr algn="ctr"/>
            <a:r>
              <a:rPr lang="en-US" sz="1000" dirty="0">
                <a:solidFill>
                  <a:srgbClr val="000000"/>
                </a:solidFill>
              </a:rPr>
              <a:t>(2 members)</a:t>
            </a:r>
          </a:p>
        </p:txBody>
      </p:sp>
      <p:sp>
        <p:nvSpPr>
          <p:cNvPr id="174" name="Rectangle 173"/>
          <p:cNvSpPr/>
          <p:nvPr/>
        </p:nvSpPr>
        <p:spPr>
          <a:xfrm>
            <a:off x="3069532" y="3314534"/>
            <a:ext cx="885248" cy="351722"/>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75" name="Rectangle 174"/>
          <p:cNvSpPr/>
          <p:nvPr/>
        </p:nvSpPr>
        <p:spPr>
          <a:xfrm>
            <a:off x="3078081" y="3776571"/>
            <a:ext cx="885248" cy="262770"/>
          </a:xfrm>
          <a:prstGeom prst="rect">
            <a:avLst/>
          </a:prstGeom>
          <a:solidFill>
            <a:srgbClr val="0070C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Lead</a:t>
            </a:r>
          </a:p>
        </p:txBody>
      </p:sp>
      <p:sp>
        <p:nvSpPr>
          <p:cNvPr id="176" name="Rectangle 175"/>
          <p:cNvSpPr/>
          <p:nvPr/>
        </p:nvSpPr>
        <p:spPr>
          <a:xfrm>
            <a:off x="3078081" y="4117757"/>
            <a:ext cx="885248" cy="232517"/>
          </a:xfrm>
          <a:prstGeom prst="rect">
            <a:avLst/>
          </a:prstGeom>
          <a:solidFill>
            <a:srgbClr val="0070C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Lead</a:t>
            </a:r>
          </a:p>
        </p:txBody>
      </p:sp>
      <p:sp>
        <p:nvSpPr>
          <p:cNvPr id="177" name="Rectangle 176"/>
          <p:cNvSpPr/>
          <p:nvPr/>
        </p:nvSpPr>
        <p:spPr>
          <a:xfrm>
            <a:off x="3078081" y="4420060"/>
            <a:ext cx="885248" cy="405963"/>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84" name="Rectangle 83"/>
          <p:cNvSpPr/>
          <p:nvPr/>
        </p:nvSpPr>
        <p:spPr>
          <a:xfrm>
            <a:off x="5913235" y="2368882"/>
            <a:ext cx="925711" cy="371886"/>
          </a:xfrm>
          <a:prstGeom prst="rect">
            <a:avLst/>
          </a:prstGeom>
          <a:solidFill>
            <a:schemeClr val="accent5">
              <a:lumMod val="40000"/>
              <a:lumOff val="60000"/>
              <a:alpha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00"/>
                </a:solidFill>
              </a:rPr>
              <a:t>CPS-TVC</a:t>
            </a:r>
          </a:p>
          <a:p>
            <a:pPr algn="ctr"/>
            <a:r>
              <a:rPr lang="en-US" sz="1100" dirty="0">
                <a:solidFill>
                  <a:srgbClr val="000000"/>
                </a:solidFill>
              </a:rPr>
              <a:t>(2 members)</a:t>
            </a:r>
          </a:p>
        </p:txBody>
      </p:sp>
      <p:sp>
        <p:nvSpPr>
          <p:cNvPr id="119" name="Rectangle 118"/>
          <p:cNvSpPr/>
          <p:nvPr/>
        </p:nvSpPr>
        <p:spPr>
          <a:xfrm>
            <a:off x="5897880" y="3323183"/>
            <a:ext cx="934798" cy="351722"/>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25" name="Rectangle 124"/>
          <p:cNvSpPr/>
          <p:nvPr/>
        </p:nvSpPr>
        <p:spPr>
          <a:xfrm>
            <a:off x="5897880" y="3785856"/>
            <a:ext cx="934798" cy="261272"/>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31" name="Rectangle 130"/>
          <p:cNvSpPr/>
          <p:nvPr/>
        </p:nvSpPr>
        <p:spPr>
          <a:xfrm>
            <a:off x="5897880" y="4118546"/>
            <a:ext cx="934798" cy="23251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37" name="Rectangle 136"/>
          <p:cNvSpPr/>
          <p:nvPr/>
        </p:nvSpPr>
        <p:spPr>
          <a:xfrm>
            <a:off x="5897880" y="4428469"/>
            <a:ext cx="934798" cy="371886"/>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43" name="Rectangle 142"/>
          <p:cNvSpPr/>
          <p:nvPr/>
        </p:nvSpPr>
        <p:spPr>
          <a:xfrm>
            <a:off x="5897880" y="5957227"/>
            <a:ext cx="934798" cy="534900"/>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Cooperating</a:t>
            </a:r>
            <a:endParaRPr lang="en-US" sz="1050" dirty="0">
              <a:solidFill>
                <a:srgbClr val="000000"/>
              </a:solidFill>
            </a:endParaRPr>
          </a:p>
        </p:txBody>
      </p:sp>
      <p:sp>
        <p:nvSpPr>
          <p:cNvPr id="155" name="Rectangle 154"/>
          <p:cNvSpPr/>
          <p:nvPr/>
        </p:nvSpPr>
        <p:spPr>
          <a:xfrm>
            <a:off x="5897880" y="4911307"/>
            <a:ext cx="934798" cy="232517"/>
          </a:xfrm>
          <a:prstGeom prst="rect">
            <a:avLst/>
          </a:prstGeom>
          <a:solidFill>
            <a:srgbClr val="0070C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a:solidFill>
                  <a:srgbClr val="000000"/>
                </a:solidFill>
              </a:rPr>
              <a:t>Lead</a:t>
            </a:r>
            <a:endParaRPr lang="en-US" sz="1050" dirty="0">
              <a:solidFill>
                <a:srgbClr val="000000"/>
              </a:solidFill>
            </a:endParaRPr>
          </a:p>
        </p:txBody>
      </p:sp>
      <p:sp>
        <p:nvSpPr>
          <p:cNvPr id="182" name="Rectangle 181"/>
          <p:cNvSpPr/>
          <p:nvPr/>
        </p:nvSpPr>
        <p:spPr>
          <a:xfrm>
            <a:off x="5897880" y="5663433"/>
            <a:ext cx="934798" cy="232517"/>
          </a:xfrm>
          <a:prstGeom prst="rect">
            <a:avLst/>
          </a:prstGeom>
          <a:solidFill>
            <a:srgbClr val="996633">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rgbClr val="000000"/>
                </a:solidFill>
              </a:rPr>
              <a:t>Cooperating</a:t>
            </a:r>
          </a:p>
        </p:txBody>
      </p:sp>
      <p:sp>
        <p:nvSpPr>
          <p:cNvPr id="193" name="Rectangle 192"/>
          <p:cNvSpPr/>
          <p:nvPr/>
        </p:nvSpPr>
        <p:spPr>
          <a:xfrm>
            <a:off x="3069532" y="1559951"/>
            <a:ext cx="1961288" cy="252950"/>
          </a:xfrm>
          <a:prstGeom prst="rect">
            <a:avLst/>
          </a:prstGeom>
          <a:solidFill>
            <a:srgbClr val="00B0F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000000"/>
                </a:solidFill>
              </a:rPr>
              <a:t>International Expert</a:t>
            </a:r>
          </a:p>
        </p:txBody>
      </p:sp>
      <p:sp>
        <p:nvSpPr>
          <p:cNvPr id="194" name="Rectangle 193"/>
          <p:cNvSpPr/>
          <p:nvPr/>
        </p:nvSpPr>
        <p:spPr>
          <a:xfrm>
            <a:off x="7724464" y="1569125"/>
            <a:ext cx="1741371" cy="243777"/>
          </a:xfrm>
          <a:prstGeom prst="rect">
            <a:avLst/>
          </a:prstGeom>
          <a:solidFill>
            <a:srgbClr val="00B0F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000000"/>
                </a:solidFill>
              </a:rPr>
              <a:t>National Expert</a:t>
            </a:r>
          </a:p>
        </p:txBody>
      </p:sp>
      <p:cxnSp>
        <p:nvCxnSpPr>
          <p:cNvPr id="196" name="Elbow Connector 195"/>
          <p:cNvCxnSpPr>
            <a:stCxn id="7" idx="2"/>
            <a:endCxn id="173" idx="0"/>
          </p:cNvCxnSpPr>
          <p:nvPr/>
        </p:nvCxnSpPr>
        <p:spPr>
          <a:xfrm rot="5400000">
            <a:off x="4514117" y="506985"/>
            <a:ext cx="859257" cy="286469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8" name="Elbow Connector 197"/>
          <p:cNvCxnSpPr>
            <a:stCxn id="7" idx="2"/>
            <a:endCxn id="82" idx="0"/>
          </p:cNvCxnSpPr>
          <p:nvPr/>
        </p:nvCxnSpPr>
        <p:spPr>
          <a:xfrm rot="16200000" flipH="1">
            <a:off x="7929137" y="-43346"/>
            <a:ext cx="858374" cy="396447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0" name="Elbow Connector 199"/>
          <p:cNvCxnSpPr>
            <a:stCxn id="7" idx="2"/>
            <a:endCxn id="90" idx="0"/>
          </p:cNvCxnSpPr>
          <p:nvPr/>
        </p:nvCxnSpPr>
        <p:spPr>
          <a:xfrm rot="5400000">
            <a:off x="4985923" y="978792"/>
            <a:ext cx="859257" cy="192107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2" name="Elbow Connector 201"/>
          <p:cNvCxnSpPr>
            <a:stCxn id="7" idx="2"/>
            <a:endCxn id="83" idx="0"/>
          </p:cNvCxnSpPr>
          <p:nvPr/>
        </p:nvCxnSpPr>
        <p:spPr>
          <a:xfrm rot="5400000">
            <a:off x="5465982" y="1457970"/>
            <a:ext cx="858374" cy="96184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4" name="Elbow Connector 203"/>
          <p:cNvCxnSpPr>
            <a:stCxn id="7" idx="2"/>
            <a:endCxn id="84" idx="0"/>
          </p:cNvCxnSpPr>
          <p:nvPr/>
        </p:nvCxnSpPr>
        <p:spPr>
          <a:xfrm rot="16200000" flipH="1">
            <a:off x="5946499" y="1939292"/>
            <a:ext cx="859180"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 name="Elbow Connector 205"/>
          <p:cNvCxnSpPr>
            <a:stCxn id="7" idx="2"/>
            <a:endCxn id="86" idx="0"/>
          </p:cNvCxnSpPr>
          <p:nvPr/>
        </p:nvCxnSpPr>
        <p:spPr>
          <a:xfrm rot="16200000" flipH="1">
            <a:off x="6433207" y="1452584"/>
            <a:ext cx="863118" cy="97735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8" name="Elbow Connector 207"/>
          <p:cNvCxnSpPr>
            <a:stCxn id="7" idx="2"/>
            <a:endCxn id="88" idx="0"/>
          </p:cNvCxnSpPr>
          <p:nvPr/>
        </p:nvCxnSpPr>
        <p:spPr>
          <a:xfrm rot="16200000" flipH="1">
            <a:off x="6944317" y="941475"/>
            <a:ext cx="866617" cy="200307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0" name="Elbow Connector 209"/>
          <p:cNvCxnSpPr>
            <a:stCxn id="7" idx="2"/>
            <a:endCxn id="164" idx="0"/>
          </p:cNvCxnSpPr>
          <p:nvPr/>
        </p:nvCxnSpPr>
        <p:spPr>
          <a:xfrm rot="16200000" flipH="1">
            <a:off x="7443543" y="442249"/>
            <a:ext cx="866617" cy="30015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a:stCxn id="193" idx="3"/>
            <a:endCxn id="194" idx="1"/>
          </p:cNvCxnSpPr>
          <p:nvPr/>
        </p:nvCxnSpPr>
        <p:spPr>
          <a:xfrm>
            <a:off x="5030821" y="1686427"/>
            <a:ext cx="2693643" cy="4587"/>
          </a:xfrm>
          <a:prstGeom prst="line">
            <a:avLst/>
          </a:prstGeom>
        </p:spPr>
        <p:style>
          <a:lnRef idx="1">
            <a:schemeClr val="accent1"/>
          </a:lnRef>
          <a:fillRef idx="0">
            <a:schemeClr val="accent1"/>
          </a:fillRef>
          <a:effectRef idx="0">
            <a:schemeClr val="accent1"/>
          </a:effectRef>
          <a:fontRef idx="minor">
            <a:schemeClr val="tx1"/>
          </a:fontRef>
        </p:style>
      </p:cxnSp>
      <p:sp>
        <p:nvSpPr>
          <p:cNvPr id="213" name="TextBox 212"/>
          <p:cNvSpPr txBox="1"/>
          <p:nvPr/>
        </p:nvSpPr>
        <p:spPr>
          <a:xfrm>
            <a:off x="1397228" y="2435724"/>
            <a:ext cx="1240148" cy="369332"/>
          </a:xfrm>
          <a:prstGeom prst="rect">
            <a:avLst/>
          </a:prstGeom>
          <a:noFill/>
        </p:spPr>
        <p:txBody>
          <a:bodyPr wrap="none" rtlCol="0">
            <a:spAutoFit/>
          </a:bodyPr>
          <a:lstStyle/>
          <a:p>
            <a:r>
              <a:rPr lang="en-US" dirty="0"/>
              <a:t>Trade Area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PH" dirty="0"/>
              <a:t>INDUSTRY PARTNERS</a:t>
            </a:r>
          </a:p>
        </p:txBody>
      </p:sp>
      <p:graphicFrame>
        <p:nvGraphicFramePr>
          <p:cNvPr id="7" name="Content Placeholder 6"/>
          <p:cNvGraphicFramePr>
            <a:graphicFrameLocks noGrp="1"/>
          </p:cNvGraphicFramePr>
          <p:nvPr>
            <p:ph idx="1"/>
          </p:nvPr>
        </p:nvGraphicFramePr>
        <p:xfrm>
          <a:off x="358218" y="1772239"/>
          <a:ext cx="11557261" cy="4784589"/>
        </p:xfrm>
        <a:graphic>
          <a:graphicData uri="http://schemas.openxmlformats.org/drawingml/2006/table">
            <a:tbl>
              <a:tblPr firstRow="1" bandRow="1">
                <a:tableStyleId>{5C22544A-7EE6-4342-B048-85BDC9FD1C3A}</a:tableStyleId>
              </a:tblPr>
              <a:tblGrid>
                <a:gridCol w="3883843">
                  <a:extLst>
                    <a:ext uri="{9D8B030D-6E8A-4147-A177-3AD203B41FA5}">
                      <a16:colId xmlns:a16="http://schemas.microsoft.com/office/drawing/2014/main" val="20000"/>
                    </a:ext>
                  </a:extLst>
                </a:gridCol>
                <a:gridCol w="3959258">
                  <a:extLst>
                    <a:ext uri="{9D8B030D-6E8A-4147-A177-3AD203B41FA5}">
                      <a16:colId xmlns:a16="http://schemas.microsoft.com/office/drawing/2014/main" val="20001"/>
                    </a:ext>
                  </a:extLst>
                </a:gridCol>
                <a:gridCol w="3714160">
                  <a:extLst>
                    <a:ext uri="{9D8B030D-6E8A-4147-A177-3AD203B41FA5}">
                      <a16:colId xmlns:a16="http://schemas.microsoft.com/office/drawing/2014/main" val="20002"/>
                    </a:ext>
                  </a:extLst>
                </a:gridCol>
              </a:tblGrid>
              <a:tr h="892038">
                <a:tc>
                  <a:txBody>
                    <a:bodyPr/>
                    <a:lstStyle/>
                    <a:p>
                      <a:r>
                        <a:rPr lang="en-PH" sz="2400" dirty="0"/>
                        <a:t>Trade Area</a:t>
                      </a:r>
                    </a:p>
                  </a:txBody>
                  <a:tcPr/>
                </a:tc>
                <a:tc>
                  <a:txBody>
                    <a:bodyPr/>
                    <a:lstStyle/>
                    <a:p>
                      <a:r>
                        <a:rPr lang="en-PH" sz="2400" dirty="0"/>
                        <a:t>Lead College</a:t>
                      </a:r>
                    </a:p>
                  </a:txBody>
                  <a:tcPr/>
                </a:tc>
                <a:tc>
                  <a:txBody>
                    <a:bodyPr/>
                    <a:lstStyle/>
                    <a:p>
                      <a:r>
                        <a:rPr lang="en-PH" sz="2400" dirty="0"/>
                        <a:t>Industry Partners</a:t>
                      </a:r>
                    </a:p>
                  </a:txBody>
                  <a:tcPr/>
                </a:tc>
                <a:extLst>
                  <a:ext uri="{0D108BD9-81ED-4DB2-BD59-A6C34878D82A}">
                    <a16:rowId xmlns:a16="http://schemas.microsoft.com/office/drawing/2014/main" val="10000"/>
                  </a:ext>
                </a:extLst>
              </a:tr>
              <a:tr h="908482">
                <a:tc>
                  <a:txBody>
                    <a:bodyPr/>
                    <a:lstStyle/>
                    <a:p>
                      <a:r>
                        <a:rPr lang="en-PH" sz="2400" dirty="0"/>
                        <a:t>1.   Road and Bridge Construction</a:t>
                      </a:r>
                    </a:p>
                  </a:txBody>
                  <a:tcPr/>
                </a:tc>
                <a:tc>
                  <a:txBody>
                    <a:bodyPr/>
                    <a:lstStyle/>
                    <a:p>
                      <a:r>
                        <a:rPr lang="en-PH" sz="2400" dirty="0" err="1"/>
                        <a:t>Savannakhet</a:t>
                      </a:r>
                      <a:r>
                        <a:rPr lang="en-PH" sz="2400" dirty="0"/>
                        <a:t> Technical Vocational College</a:t>
                      </a:r>
                    </a:p>
                  </a:txBody>
                  <a:tcPr/>
                </a:tc>
                <a:tc>
                  <a:txBody>
                    <a:bodyPr/>
                    <a:lstStyle/>
                    <a:p>
                      <a:r>
                        <a:rPr lang="en-PH" sz="2400" dirty="0" err="1"/>
                        <a:t>Phettaparb</a:t>
                      </a:r>
                      <a:r>
                        <a:rPr lang="en-PH" sz="2400" dirty="0"/>
                        <a:t> Road and Bridge Construction</a:t>
                      </a:r>
                    </a:p>
                  </a:txBody>
                  <a:tcPr/>
                </a:tc>
                <a:extLst>
                  <a:ext uri="{0D108BD9-81ED-4DB2-BD59-A6C34878D82A}">
                    <a16:rowId xmlns:a16="http://schemas.microsoft.com/office/drawing/2014/main" val="10001"/>
                  </a:ext>
                </a:extLst>
              </a:tr>
              <a:tr h="848412">
                <a:tc>
                  <a:txBody>
                    <a:bodyPr/>
                    <a:lstStyle/>
                    <a:p>
                      <a:r>
                        <a:rPr lang="en-PH" sz="2400" dirty="0"/>
                        <a:t>2.  Electrical Technique</a:t>
                      </a:r>
                    </a:p>
                  </a:txBody>
                  <a:tcPr/>
                </a:tc>
                <a:tc>
                  <a:txBody>
                    <a:bodyPr/>
                    <a:lstStyle/>
                    <a:p>
                      <a:r>
                        <a:rPr lang="en-PH" sz="2400" dirty="0" err="1"/>
                        <a:t>Khamouane</a:t>
                      </a:r>
                      <a:r>
                        <a:rPr lang="en-PH" sz="2400" dirty="0"/>
                        <a:t> </a:t>
                      </a:r>
                      <a:r>
                        <a:rPr lang="en-PH" sz="2400" dirty="0" err="1"/>
                        <a:t>Tehnical</a:t>
                      </a:r>
                      <a:r>
                        <a:rPr lang="en-PH" sz="2400" dirty="0"/>
                        <a:t> Vocational </a:t>
                      </a:r>
                      <a:r>
                        <a:rPr lang="en-PH" sz="2400" dirty="0" err="1"/>
                        <a:t>Coillege</a:t>
                      </a:r>
                      <a:endParaRPr lang="en-PH" sz="2400" dirty="0"/>
                    </a:p>
                  </a:txBody>
                  <a:tcPr/>
                </a:tc>
                <a:tc>
                  <a:txBody>
                    <a:bodyPr/>
                    <a:lstStyle/>
                    <a:p>
                      <a:r>
                        <a:rPr lang="en-PH" sz="2400" dirty="0"/>
                        <a:t>EDL, NTPC, Lao Electrical Enterprises</a:t>
                      </a:r>
                    </a:p>
                  </a:txBody>
                  <a:tcPr/>
                </a:tc>
                <a:extLst>
                  <a:ext uri="{0D108BD9-81ED-4DB2-BD59-A6C34878D82A}">
                    <a16:rowId xmlns:a16="http://schemas.microsoft.com/office/drawing/2014/main" val="10002"/>
                  </a:ext>
                </a:extLst>
              </a:tr>
              <a:tr h="1312697">
                <a:tc>
                  <a:txBody>
                    <a:bodyPr/>
                    <a:lstStyle/>
                    <a:p>
                      <a:r>
                        <a:rPr lang="en-PH" sz="2400" dirty="0"/>
                        <a:t>3.  Building Construction</a:t>
                      </a:r>
                    </a:p>
                  </a:txBody>
                  <a:tcPr/>
                </a:tc>
                <a:tc>
                  <a:txBody>
                    <a:bodyPr/>
                    <a:lstStyle/>
                    <a:p>
                      <a:r>
                        <a:rPr lang="en-PH" sz="2400" dirty="0" err="1"/>
                        <a:t>Pakpasak</a:t>
                      </a:r>
                      <a:r>
                        <a:rPr lang="en-PH" sz="2400" dirty="0"/>
                        <a:t> Technical College</a:t>
                      </a:r>
                    </a:p>
                  </a:txBody>
                  <a:tcPr/>
                </a:tc>
                <a:tc>
                  <a:txBody>
                    <a:bodyPr/>
                    <a:lstStyle/>
                    <a:p>
                      <a:r>
                        <a:rPr lang="en-PH" sz="2400" dirty="0"/>
                        <a:t>National and international building construction companies</a:t>
                      </a:r>
                    </a:p>
                  </a:txBody>
                  <a:tcPr/>
                </a:tc>
                <a:extLst>
                  <a:ext uri="{0D108BD9-81ED-4DB2-BD59-A6C34878D82A}">
                    <a16:rowId xmlns:a16="http://schemas.microsoft.com/office/drawing/2014/main" val="10003"/>
                  </a:ext>
                </a:extLst>
              </a:tr>
              <a:tr h="516815">
                <a:tc>
                  <a:txBody>
                    <a:bodyPr/>
                    <a:lstStyle/>
                    <a:p>
                      <a:r>
                        <a:rPr lang="en-PH" sz="2400" dirty="0"/>
                        <a:t>4. Logistics</a:t>
                      </a:r>
                    </a:p>
                  </a:txBody>
                  <a:tcPr/>
                </a:tc>
                <a:tc>
                  <a:txBody>
                    <a:bodyPr/>
                    <a:lstStyle/>
                    <a:p>
                      <a:r>
                        <a:rPr lang="en-PH" sz="2400" dirty="0" err="1"/>
                        <a:t>Pakpasak</a:t>
                      </a:r>
                      <a:r>
                        <a:rPr lang="en-PH" sz="2400" dirty="0"/>
                        <a:t> TC</a:t>
                      </a:r>
                    </a:p>
                  </a:txBody>
                  <a:tcPr/>
                </a:tc>
                <a:tc>
                  <a:txBody>
                    <a:bodyPr/>
                    <a:lstStyle/>
                    <a:p>
                      <a:r>
                        <a:rPr lang="en-PH" sz="2400" dirty="0"/>
                        <a:t>Lao Beer, Coca Cola and others</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1" y="365126"/>
            <a:ext cx="10181734" cy="417299"/>
          </a:xfrm>
        </p:spPr>
        <p:txBody>
          <a:bodyPr>
            <a:normAutofit fontScale="90000"/>
          </a:bodyPr>
          <a:lstStyle/>
          <a:p>
            <a:r>
              <a:rPr lang="en-PH" dirty="0"/>
              <a:t>INDUSTRY PARTNERS</a:t>
            </a:r>
          </a:p>
        </p:txBody>
      </p:sp>
      <p:graphicFrame>
        <p:nvGraphicFramePr>
          <p:cNvPr id="7" name="Content Placeholder 6"/>
          <p:cNvGraphicFramePr>
            <a:graphicFrameLocks noGrp="1"/>
          </p:cNvGraphicFramePr>
          <p:nvPr>
            <p:ph idx="1"/>
          </p:nvPr>
        </p:nvGraphicFramePr>
        <p:xfrm>
          <a:off x="150828" y="782425"/>
          <a:ext cx="11755225" cy="5684363"/>
        </p:xfrm>
        <a:graphic>
          <a:graphicData uri="http://schemas.openxmlformats.org/drawingml/2006/table">
            <a:tbl>
              <a:tblPr firstRow="1" bandRow="1">
                <a:tableStyleId>{5C22544A-7EE6-4342-B048-85BDC9FD1C3A}</a:tableStyleId>
              </a:tblPr>
              <a:tblGrid>
                <a:gridCol w="4487160">
                  <a:extLst>
                    <a:ext uri="{9D8B030D-6E8A-4147-A177-3AD203B41FA5}">
                      <a16:colId xmlns:a16="http://schemas.microsoft.com/office/drawing/2014/main" val="20000"/>
                    </a:ext>
                  </a:extLst>
                </a:gridCol>
                <a:gridCol w="3299381">
                  <a:extLst>
                    <a:ext uri="{9D8B030D-6E8A-4147-A177-3AD203B41FA5}">
                      <a16:colId xmlns:a16="http://schemas.microsoft.com/office/drawing/2014/main" val="20001"/>
                    </a:ext>
                  </a:extLst>
                </a:gridCol>
                <a:gridCol w="3968684">
                  <a:extLst>
                    <a:ext uri="{9D8B030D-6E8A-4147-A177-3AD203B41FA5}">
                      <a16:colId xmlns:a16="http://schemas.microsoft.com/office/drawing/2014/main" val="20002"/>
                    </a:ext>
                  </a:extLst>
                </a:gridCol>
              </a:tblGrid>
              <a:tr h="932632">
                <a:tc>
                  <a:txBody>
                    <a:bodyPr/>
                    <a:lstStyle/>
                    <a:p>
                      <a:r>
                        <a:rPr lang="en-PH" sz="2400" dirty="0"/>
                        <a:t>Trade Area</a:t>
                      </a:r>
                    </a:p>
                  </a:txBody>
                  <a:tcPr/>
                </a:tc>
                <a:tc>
                  <a:txBody>
                    <a:bodyPr/>
                    <a:lstStyle/>
                    <a:p>
                      <a:r>
                        <a:rPr lang="en-PH" sz="2400" dirty="0"/>
                        <a:t>Lead College</a:t>
                      </a:r>
                    </a:p>
                  </a:txBody>
                  <a:tcPr/>
                </a:tc>
                <a:tc>
                  <a:txBody>
                    <a:bodyPr/>
                    <a:lstStyle/>
                    <a:p>
                      <a:r>
                        <a:rPr lang="en-PH" sz="2400" dirty="0"/>
                        <a:t>Industry Partners</a:t>
                      </a:r>
                    </a:p>
                  </a:txBody>
                  <a:tcPr/>
                </a:tc>
                <a:extLst>
                  <a:ext uri="{0D108BD9-81ED-4DB2-BD59-A6C34878D82A}">
                    <a16:rowId xmlns:a16="http://schemas.microsoft.com/office/drawing/2014/main" val="10000"/>
                  </a:ext>
                </a:extLst>
              </a:tr>
              <a:tr h="1612605">
                <a:tc>
                  <a:txBody>
                    <a:bodyPr/>
                    <a:lstStyle/>
                    <a:p>
                      <a:pPr marL="457200" indent="-457200">
                        <a:buAutoNum type="arabicPeriod" startAt="5"/>
                      </a:pPr>
                      <a:r>
                        <a:rPr lang="en-PH" sz="2400" dirty="0"/>
                        <a:t>IT Electronics</a:t>
                      </a:r>
                    </a:p>
                    <a:p>
                      <a:pPr marL="0" indent="0">
                        <a:buNone/>
                      </a:pPr>
                      <a:endParaRPr lang="en-PH" sz="2400" dirty="0"/>
                    </a:p>
                    <a:p>
                      <a:pPr marL="0" indent="0">
                        <a:buNone/>
                      </a:pPr>
                      <a:r>
                        <a:rPr lang="en-PH" sz="2400" dirty="0"/>
                        <a:t>6. Multimedia &amp; Graphic Design/IT Networking</a:t>
                      </a:r>
                    </a:p>
                  </a:txBody>
                  <a:tcPr/>
                </a:tc>
                <a:tc>
                  <a:txBody>
                    <a:bodyPr/>
                    <a:lstStyle/>
                    <a:p>
                      <a:r>
                        <a:rPr lang="en-US" sz="2400" kern="1200" dirty="0">
                          <a:solidFill>
                            <a:schemeClr val="dk1"/>
                          </a:solidFill>
                          <a:effectLst/>
                          <a:latin typeface="+mn-lt"/>
                          <a:ea typeface="+mn-ea"/>
                          <a:cs typeface="+mn-cs"/>
                        </a:rPr>
                        <a:t>CTVC</a:t>
                      </a:r>
                    </a:p>
                    <a:p>
                      <a:endParaRPr lang="en-US" sz="2400" kern="1200" dirty="0">
                        <a:solidFill>
                          <a:schemeClr val="dk1"/>
                        </a:solidFill>
                        <a:effectLst/>
                        <a:latin typeface="+mn-lt"/>
                        <a:ea typeface="+mn-ea"/>
                        <a:cs typeface="+mn-cs"/>
                      </a:endParaRPr>
                    </a:p>
                    <a:p>
                      <a:r>
                        <a:rPr lang="en-US" sz="2400" kern="1200" dirty="0">
                          <a:solidFill>
                            <a:schemeClr val="dk1"/>
                          </a:solidFill>
                          <a:effectLst/>
                          <a:latin typeface="+mn-lt"/>
                          <a:ea typeface="+mn-ea"/>
                          <a:cs typeface="+mn-cs"/>
                        </a:rPr>
                        <a:t>Vientiane-Hanoi Technical Vocational College</a:t>
                      </a:r>
                      <a:endParaRPr lang="en-PH" sz="2400" dirty="0"/>
                    </a:p>
                  </a:txBody>
                  <a:tcPr/>
                </a:tc>
                <a:tc>
                  <a:txBody>
                    <a:bodyPr/>
                    <a:lstStyle/>
                    <a:p>
                      <a:r>
                        <a:rPr lang="en-US" sz="2400" kern="1200" dirty="0">
                          <a:solidFill>
                            <a:schemeClr val="dk1"/>
                          </a:solidFill>
                          <a:effectLst/>
                          <a:latin typeface="+mn-lt"/>
                          <a:ea typeface="+mn-ea"/>
                          <a:cs typeface="+mn-cs"/>
                        </a:rPr>
                        <a:t>IT Academy, High Tech Lao Company, Vietnamese institutions</a:t>
                      </a:r>
                      <a:endParaRPr lang="en-PH" sz="2400" dirty="0"/>
                    </a:p>
                  </a:txBody>
                  <a:tcPr/>
                </a:tc>
                <a:extLst>
                  <a:ext uri="{0D108BD9-81ED-4DB2-BD59-A6C34878D82A}">
                    <a16:rowId xmlns:a16="http://schemas.microsoft.com/office/drawing/2014/main" val="10001"/>
                  </a:ext>
                </a:extLst>
              </a:tr>
              <a:tr h="1234911">
                <a:tc>
                  <a:txBody>
                    <a:bodyPr/>
                    <a:lstStyle/>
                    <a:p>
                      <a:r>
                        <a:rPr lang="en-PH" sz="2400" dirty="0"/>
                        <a:t>7. Agriculture (Bio Agriculture/  Veterinary) and </a:t>
                      </a:r>
                    </a:p>
                    <a:p>
                      <a:endParaRPr lang="en-PH" sz="2400" dirty="0"/>
                    </a:p>
                    <a:p>
                      <a:r>
                        <a:rPr lang="en-PH" sz="2400" dirty="0"/>
                        <a:t>8. Food Processing</a:t>
                      </a:r>
                    </a:p>
                  </a:txBody>
                  <a:tcPr/>
                </a:tc>
                <a:tc>
                  <a:txBody>
                    <a:bodyPr/>
                    <a:lstStyle/>
                    <a:p>
                      <a:r>
                        <a:rPr lang="en-PH" sz="2400" dirty="0" err="1"/>
                        <a:t>Dokhamxang</a:t>
                      </a:r>
                      <a:r>
                        <a:rPr lang="en-PH" sz="2400" dirty="0"/>
                        <a:t> Agriculture Technical School</a:t>
                      </a:r>
                    </a:p>
                    <a:p>
                      <a:r>
                        <a:rPr lang="en-PH" sz="2400" dirty="0"/>
                        <a:t>KTVC</a:t>
                      </a:r>
                    </a:p>
                  </a:txBody>
                  <a:tcPr/>
                </a:tc>
                <a:tc>
                  <a:txBody>
                    <a:bodyPr/>
                    <a:lstStyle/>
                    <a:p>
                      <a:r>
                        <a:rPr lang="en-PH" sz="2400" dirty="0" err="1"/>
                        <a:t>LadLao</a:t>
                      </a:r>
                      <a:r>
                        <a:rPr lang="en-PH" sz="2400" dirty="0"/>
                        <a:t>, </a:t>
                      </a:r>
                      <a:r>
                        <a:rPr lang="en-PH" sz="2400"/>
                        <a:t>Sengdeuane</a:t>
                      </a:r>
                      <a:r>
                        <a:rPr lang="en-PH" sz="2400" dirty="0"/>
                        <a:t> Farm, and other agriculture companies</a:t>
                      </a:r>
                    </a:p>
                  </a:txBody>
                  <a:tcPr/>
                </a:tc>
                <a:extLst>
                  <a:ext uri="{0D108BD9-81ED-4DB2-BD59-A6C34878D82A}">
                    <a16:rowId xmlns:a16="http://schemas.microsoft.com/office/drawing/2014/main" val="10002"/>
                  </a:ext>
                </a:extLst>
              </a:tr>
              <a:tr h="1277011">
                <a:tc>
                  <a:txBody>
                    <a:bodyPr/>
                    <a:lstStyle/>
                    <a:p>
                      <a:r>
                        <a:rPr lang="en-PH" sz="2400" dirty="0"/>
                        <a:t>9. Automotive/ Industrial Mechanic/ Mechanical Technology</a:t>
                      </a:r>
                    </a:p>
                  </a:txBody>
                  <a:tcPr/>
                </a:tc>
                <a:tc>
                  <a:txBody>
                    <a:bodyPr/>
                    <a:lstStyle/>
                    <a:p>
                      <a:r>
                        <a:rPr lang="en-PH" sz="2400" dirty="0"/>
                        <a:t>Technical College of Vientiane Province</a:t>
                      </a:r>
                    </a:p>
                  </a:txBody>
                  <a:tcPr/>
                </a:tc>
                <a:tc>
                  <a:txBody>
                    <a:bodyPr/>
                    <a:lstStyle/>
                    <a:p>
                      <a:r>
                        <a:rPr lang="en-US" sz="2400" kern="1200" dirty="0">
                          <a:solidFill>
                            <a:schemeClr val="dk1"/>
                          </a:solidFill>
                          <a:effectLst/>
                          <a:latin typeface="+mn-lt"/>
                          <a:ea typeface="+mn-ea"/>
                          <a:cs typeface="+mn-cs"/>
                        </a:rPr>
                        <a:t>T-TEP YG, Toyota, Ford, and others</a:t>
                      </a:r>
                      <a:endParaRPr lang="en-PH" sz="2400" b="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842"/>
            <a:ext cx="10539167" cy="900260"/>
          </a:xfrm>
        </p:spPr>
        <p:txBody>
          <a:bodyPr>
            <a:normAutofit/>
          </a:bodyPr>
          <a:lstStyle/>
          <a:p>
            <a:r>
              <a:rPr lang="en-PH" sz="3200" dirty="0"/>
              <a:t>Proposed Working Structure</a:t>
            </a:r>
          </a:p>
        </p:txBody>
      </p:sp>
      <p:graphicFrame>
        <p:nvGraphicFramePr>
          <p:cNvPr id="4" name="Content Placeholder 3"/>
          <p:cNvGraphicFramePr>
            <a:graphicFrameLocks noGrp="1"/>
          </p:cNvGraphicFramePr>
          <p:nvPr>
            <p:ph idx="1"/>
          </p:nvPr>
        </p:nvGraphicFramePr>
        <p:xfrm>
          <a:off x="527901" y="1338607"/>
          <a:ext cx="11029361" cy="516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422689" y="5071620"/>
            <a:ext cx="1979629" cy="1046375"/>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a:t>With assistance from curriculum consultants</a:t>
            </a:r>
          </a:p>
        </p:txBody>
      </p:sp>
      <p:sp>
        <p:nvSpPr>
          <p:cNvPr id="6" name="Arrow: Notched Right 5"/>
          <p:cNvSpPr/>
          <p:nvPr/>
        </p:nvSpPr>
        <p:spPr>
          <a:xfrm>
            <a:off x="4402318" y="5349711"/>
            <a:ext cx="527901" cy="292231"/>
          </a:xfrm>
          <a:prstGeom prst="notched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 name="Pentagon 2"/>
          <p:cNvSpPr/>
          <p:nvPr/>
        </p:nvSpPr>
        <p:spPr>
          <a:xfrm>
            <a:off x="2168166" y="2215299"/>
            <a:ext cx="2045616" cy="1687398"/>
          </a:xfrm>
          <a:prstGeom prst="pentagon">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a:t>With assistance from TL/DTL</a:t>
            </a:r>
          </a:p>
        </p:txBody>
      </p:sp>
      <p:sp>
        <p:nvSpPr>
          <p:cNvPr id="7" name="Arrow: Notched Right 6"/>
          <p:cNvSpPr/>
          <p:nvPr/>
        </p:nvSpPr>
        <p:spPr>
          <a:xfrm>
            <a:off x="3996965" y="2432115"/>
            <a:ext cx="810705" cy="329939"/>
          </a:xfrm>
          <a:prstGeom prst="notched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Arrow: Notched Right 7"/>
          <p:cNvSpPr/>
          <p:nvPr/>
        </p:nvSpPr>
        <p:spPr>
          <a:xfrm>
            <a:off x="4081806" y="3572759"/>
            <a:ext cx="848413" cy="329938"/>
          </a:xfrm>
          <a:prstGeom prst="notched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Arrow: Down 8"/>
          <p:cNvSpPr/>
          <p:nvPr/>
        </p:nvSpPr>
        <p:spPr>
          <a:xfrm>
            <a:off x="3110845" y="4119513"/>
            <a:ext cx="339365" cy="829559"/>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3" name="Oval 12"/>
          <p:cNvSpPr/>
          <p:nvPr/>
        </p:nvSpPr>
        <p:spPr>
          <a:xfrm>
            <a:off x="8286162" y="2960016"/>
            <a:ext cx="3905838" cy="3638747"/>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a:solidFill>
                  <a:schemeClr val="bg1">
                    <a:lumMod val="10000"/>
                    <a:lumOff val="90000"/>
                  </a:schemeClr>
                </a:solidFill>
              </a:rPr>
              <a:t>Expected Outputs from 9 TWGs</a:t>
            </a:r>
          </a:p>
          <a:p>
            <a:pPr marL="342900" indent="-342900" algn="ctr">
              <a:buAutoNum type="arabicParenR"/>
            </a:pPr>
            <a:r>
              <a:rPr lang="en-PH" dirty="0">
                <a:solidFill>
                  <a:schemeClr val="bg1">
                    <a:lumMod val="10000"/>
                    <a:lumOff val="90000"/>
                  </a:schemeClr>
                </a:solidFill>
              </a:rPr>
              <a:t>Improved Skills Standards</a:t>
            </a:r>
          </a:p>
          <a:p>
            <a:pPr marL="342900" indent="-342900" algn="ctr">
              <a:buAutoNum type="arabicParenR"/>
            </a:pPr>
            <a:r>
              <a:rPr lang="en-PH" dirty="0">
                <a:solidFill>
                  <a:schemeClr val="bg1">
                    <a:lumMod val="10000"/>
                    <a:lumOff val="90000"/>
                  </a:schemeClr>
                </a:solidFill>
              </a:rPr>
              <a:t>Assessment</a:t>
            </a:r>
          </a:p>
          <a:p>
            <a:pPr marL="342900" indent="-342900" algn="ctr">
              <a:buAutoNum type="arabicParenR"/>
            </a:pPr>
            <a:r>
              <a:rPr lang="en-PH" dirty="0">
                <a:solidFill>
                  <a:schemeClr val="bg1">
                    <a:lumMod val="10000"/>
                    <a:lumOff val="90000"/>
                  </a:schemeClr>
                </a:solidFill>
              </a:rPr>
              <a:t>Improved Curriculum Modules</a:t>
            </a:r>
          </a:p>
          <a:p>
            <a:pPr marL="342900" indent="-342900" algn="ctr">
              <a:buFontTx/>
              <a:buAutoNum type="arabicParenR"/>
            </a:pPr>
            <a:r>
              <a:rPr lang="en-PH" dirty="0">
                <a:solidFill>
                  <a:schemeClr val="bg1">
                    <a:lumMod val="10000"/>
                    <a:lumOff val="90000"/>
                  </a:schemeClr>
                </a:solidFill>
              </a:rPr>
              <a:t>Confirmed List of Learning Equipment</a:t>
            </a:r>
          </a:p>
          <a:p>
            <a:pPr marL="342900" indent="-342900" algn="ctr">
              <a:buAutoNum type="arabicParenR"/>
            </a:pPr>
            <a:r>
              <a:rPr lang="en-PH" dirty="0">
                <a:solidFill>
                  <a:schemeClr val="bg1">
                    <a:lumMod val="10000"/>
                    <a:lumOff val="90000"/>
                  </a:schemeClr>
                </a:solidFill>
              </a:rPr>
              <a:t>Improved training content/programs</a:t>
            </a:r>
          </a:p>
        </p:txBody>
      </p:sp>
      <p:sp>
        <p:nvSpPr>
          <p:cNvPr id="10" name="Plaque 9"/>
          <p:cNvSpPr/>
          <p:nvPr/>
        </p:nvSpPr>
        <p:spPr>
          <a:xfrm>
            <a:off x="141405" y="4119513"/>
            <a:ext cx="1894788" cy="2648933"/>
          </a:xfrm>
          <a:prstGeom prst="plaqu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a:t>Industry Partners</a:t>
            </a:r>
          </a:p>
        </p:txBody>
      </p:sp>
      <p:sp>
        <p:nvSpPr>
          <p:cNvPr id="11" name="Arrow: Left-Right 10"/>
          <p:cNvSpPr/>
          <p:nvPr/>
        </p:nvSpPr>
        <p:spPr>
          <a:xfrm>
            <a:off x="2078613" y="5507610"/>
            <a:ext cx="329937" cy="268664"/>
          </a:xfrm>
          <a:prstGeom prst="lef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4" name="Arrow: Left-Right 13"/>
          <p:cNvSpPr/>
          <p:nvPr/>
        </p:nvSpPr>
        <p:spPr>
          <a:xfrm>
            <a:off x="2243581" y="6216978"/>
            <a:ext cx="2630079" cy="235670"/>
          </a:xfrm>
          <a:prstGeom prst="lef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5" name="Arrow: Right 14"/>
          <p:cNvSpPr/>
          <p:nvPr/>
        </p:nvSpPr>
        <p:spPr>
          <a:xfrm>
            <a:off x="7258639" y="3836709"/>
            <a:ext cx="1150070" cy="626459"/>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6" name="Arrow: Up 15"/>
          <p:cNvSpPr/>
          <p:nvPr/>
        </p:nvSpPr>
        <p:spPr>
          <a:xfrm>
            <a:off x="6108572" y="4675695"/>
            <a:ext cx="499617" cy="674016"/>
          </a:xfrm>
          <a:prstGeom prst="up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Rectangle 11"/>
          <p:cNvSpPr/>
          <p:nvPr/>
        </p:nvSpPr>
        <p:spPr>
          <a:xfrm>
            <a:off x="8286162" y="480767"/>
            <a:ext cx="3469063" cy="21116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a:t>Proposed Committee for Approval of Curriculum and Instructional Materials (CACIM) for TVET (MOLW, TVED, VEDI, NTC, Industry Partners)</a:t>
            </a:r>
          </a:p>
        </p:txBody>
      </p:sp>
      <p:sp>
        <p:nvSpPr>
          <p:cNvPr id="17" name="Arrow: Up 16"/>
          <p:cNvSpPr/>
          <p:nvPr/>
        </p:nvSpPr>
        <p:spPr>
          <a:xfrm>
            <a:off x="9398524" y="2498102"/>
            <a:ext cx="1319752" cy="631597"/>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 Working Methodologies</a:t>
            </a:r>
          </a:p>
        </p:txBody>
      </p:sp>
      <p:sp>
        <p:nvSpPr>
          <p:cNvPr id="3" name="Content Placeholder 2"/>
          <p:cNvSpPr>
            <a:spLocks noGrp="1"/>
          </p:cNvSpPr>
          <p:nvPr>
            <p:ph idx="1"/>
          </p:nvPr>
        </p:nvSpPr>
        <p:spPr>
          <a:xfrm>
            <a:off x="1024129" y="1630837"/>
            <a:ext cx="9720072" cy="4678523"/>
          </a:xfrm>
        </p:spPr>
        <p:txBody>
          <a:bodyPr>
            <a:normAutofit/>
          </a:bodyPr>
          <a:lstStyle/>
          <a:p>
            <a:pPr>
              <a:buFont typeface="Arial" panose="020B0604020202020204" pitchFamily="34" charset="0"/>
              <a:buChar char="•"/>
            </a:pPr>
            <a:r>
              <a:rPr lang="en-PH" dirty="0"/>
              <a:t>Fielding of international consultants</a:t>
            </a:r>
          </a:p>
          <a:p>
            <a:pPr>
              <a:buFont typeface="Arial" panose="020B0604020202020204" pitchFamily="34" charset="0"/>
              <a:buChar char="•"/>
            </a:pPr>
            <a:r>
              <a:rPr lang="en-PH" dirty="0"/>
              <a:t>VEDI orientation of consultants on skills standards and curriculum development</a:t>
            </a:r>
          </a:p>
          <a:p>
            <a:pPr>
              <a:buFont typeface="Arial" panose="020B0604020202020204" pitchFamily="34" charset="0"/>
              <a:buChar char="•"/>
            </a:pPr>
            <a:r>
              <a:rPr lang="en-PH" dirty="0"/>
              <a:t>Review of related/relevant STVET competency-based training packages </a:t>
            </a:r>
          </a:p>
          <a:p>
            <a:pPr>
              <a:buFont typeface="Arial" panose="020B0604020202020204" pitchFamily="34" charset="0"/>
              <a:buChar char="•"/>
            </a:pPr>
            <a:r>
              <a:rPr lang="en-PH" dirty="0"/>
              <a:t>Review of existing similar outputs produced by other development partners</a:t>
            </a:r>
          </a:p>
          <a:p>
            <a:pPr>
              <a:buFont typeface="Arial" panose="020B0604020202020204" pitchFamily="34" charset="0"/>
              <a:buChar char="•"/>
            </a:pPr>
            <a:r>
              <a:rPr lang="en-PH" dirty="0"/>
              <a:t>Close collaboration with other consultants working in same area</a:t>
            </a:r>
          </a:p>
          <a:p>
            <a:pPr>
              <a:buFont typeface="Arial" panose="020B0604020202020204" pitchFamily="34" charset="0"/>
              <a:buChar char="•"/>
            </a:pPr>
            <a:r>
              <a:rPr lang="en-PH" dirty="0"/>
              <a:t>Consultant assignment in lead college/s</a:t>
            </a:r>
          </a:p>
          <a:p>
            <a:pPr>
              <a:buFont typeface="Arial" panose="020B0604020202020204" pitchFamily="34" charset="0"/>
              <a:buChar char="•"/>
            </a:pPr>
            <a:r>
              <a:rPr lang="en-PH" dirty="0"/>
              <a:t>Trade working groups</a:t>
            </a:r>
          </a:p>
          <a:p>
            <a:pPr>
              <a:buFont typeface="Arial" panose="020B0604020202020204" pitchFamily="34" charset="0"/>
              <a:buChar char="•"/>
            </a:pPr>
            <a:r>
              <a:rPr lang="en-PH" dirty="0"/>
              <a:t>Consultation workshops</a:t>
            </a:r>
          </a:p>
          <a:p>
            <a:pPr>
              <a:buFont typeface="Arial" panose="020B0604020202020204" pitchFamily="34" charset="0"/>
              <a:buChar char="•"/>
            </a:pPr>
            <a:r>
              <a:rPr lang="en-PH" dirty="0"/>
              <a:t>Submission of final works to VEDI</a:t>
            </a:r>
          </a:p>
          <a:p>
            <a:pPr>
              <a:buFont typeface="Arial" panose="020B0604020202020204" pitchFamily="34" charset="0"/>
              <a:buChar char="•"/>
            </a:pPr>
            <a:r>
              <a:rPr lang="en-PH" dirty="0"/>
              <a:t>VEDI to submit to TVED</a:t>
            </a:r>
            <a:r>
              <a:rPr lang="en-PH" dirty="0">
                <a:sym typeface="Wingdings" panose="05000000000000000000" pitchFamily="2" charset="2"/>
              </a:rPr>
              <a:t> National Training Council MOES</a:t>
            </a:r>
            <a:endParaRPr lang="en-P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183</TotalTime>
  <Words>1317</Words>
  <Application>Microsoft Office PowerPoint</Application>
  <PresentationFormat>Widescreen</PresentationFormat>
  <Paragraphs>242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Wingdings</vt:lpstr>
      <vt:lpstr>Wood Type</vt:lpstr>
      <vt:lpstr>CURRICULUM DEVELOPMENT</vt:lpstr>
      <vt:lpstr>Output 2:   Quality and relevance of demand-driven programs improved</vt:lpstr>
      <vt:lpstr>PowerPoint Presentation</vt:lpstr>
      <vt:lpstr>SUPPORTING THE 7 TRADE AREAS</vt:lpstr>
      <vt:lpstr>Trade Working Group for Curriculum Development </vt:lpstr>
      <vt:lpstr>INDUSTRY PARTNERS</vt:lpstr>
      <vt:lpstr>INDUSTRY PARTNERS</vt:lpstr>
      <vt:lpstr>Proposed Working Structure</vt:lpstr>
      <vt:lpstr> Working Methodologies</vt:lpstr>
      <vt:lpstr>Work process</vt:lpstr>
      <vt:lpstr>Next Steps</vt:lpstr>
      <vt:lpstr>Consultants’ TOR for the the first deployment</vt:lpstr>
      <vt:lpstr>Next steps</vt:lpstr>
      <vt:lpstr>Consultants’ TOR for second deployment</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Bernadette V. Gonzales</dc:creator>
  <cp:lastModifiedBy>Bernadette V. Gonzales</cp:lastModifiedBy>
  <cp:revision>77</cp:revision>
  <cp:lastPrinted>2017-10-25T06:29:03Z</cp:lastPrinted>
  <dcterms:created xsi:type="dcterms:W3CDTF">2017-07-10T07:36:00Z</dcterms:created>
  <dcterms:modified xsi:type="dcterms:W3CDTF">2017-10-25T09:07:33Z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