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sldx" ContentType="application/vnd.openxmlformats-officedocument.presentationml.slide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9" r:id="rId3"/>
    <p:sldId id="273" r:id="rId5"/>
    <p:sldId id="275" r:id="rId6"/>
    <p:sldId id="350" r:id="rId7"/>
    <p:sldId id="280" r:id="rId8"/>
    <p:sldId id="348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en-PH" altLang="x-none" sz="1200" dirty="0">
                <a:latin typeface="Calibri" panose="020F0502020204030204" pitchFamily="34" charset="0"/>
              </a:rPr>
            </a:fld>
            <a:endParaRPr lang="en-PH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anose="020F0502020204030204" pitchFamily="34" charset="0"/>
              </a:rPr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PH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lang="en-PH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lang="en-PH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PH" altLang="x-none" dirty="0"/>
            </a:fld>
            <a:endParaRPr lang="en-PH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package" Target="../embeddings/Slide1.sldx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emf"/><Relationship Id="rId2" Type="http://schemas.openxmlformats.org/officeDocument/2006/relationships/package" Target="../embeddings/Slide2.sldx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package" Target="../embeddings/Slide3.sldx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emf"/><Relationship Id="rId2" Type="http://schemas.openxmlformats.org/officeDocument/2006/relationships/package" Target="../embeddings/Slide4.sldx"/><Relationship Id="rId1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1" Type="http://schemas.openxmlformats.org/officeDocument/2006/relationships/package" Target="../embeddings/Slide5.sl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hyperlink" Target="http://www.google.com/imgres?imgurl=http://img4.imageshack.us/img4/7084/soukpasong.jpg&amp;imgrefurl=http://laomate.activeboard.com/t22545658/lets-take-a-look-up-close-to-lao-girls/&amp;usg=__C1poPJ0lmaJw6oVcx1or07tSq28=&amp;h=800&amp;w=535&amp;sz=206&amp;hl=en&amp;start=42&amp;zoom=1&amp;tbnid=Ls_tEpaeRPYQtM:&amp;tbnh=143&amp;tbnw=96&amp;ei=BN2eTtq6G8idmQXAoZmnCQ&amp;prev=/search?q=laotian+women&amp;start=40&amp;um=1&amp;hl=en&amp;sa=N&amp;rlz=1G1ACAW_ENLA454&amp;tbm=isch&amp;um=1&amp;itb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93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4579620" imgH="3429000" progId="PowerPoint.Slide.12">
                  <p:embed/>
                </p:oleObj>
              </mc:Choice>
              <mc:Fallback>
                <p:oleObj name="" r:id="rId1" imgW="4579620" imgH="3429000" progId="PowerPoint.Slide.12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93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/>
          </p:cNvSpPr>
          <p:nvPr>
            <p:ph type="ctrTitle"/>
          </p:nvPr>
        </p:nvSpPr>
        <p:spPr>
          <a:xfrm>
            <a:off x="779463" y="2590800"/>
            <a:ext cx="7678737" cy="2819400"/>
          </a:xfrm>
          <a:ln w="38100">
            <a:solidFill>
              <a:schemeClr val="tx1">
                <a:alpha val="100000"/>
              </a:schemeClr>
            </a:solidFill>
            <a:prstDash val="dashDot"/>
            <a:miter lim="800000"/>
          </a:ln>
        </p:spPr>
        <p:txBody>
          <a:bodyPr vert="horz" wrap="square" lIns="91440" tIns="45720" rIns="91440" bIns="45720" anchor="ctr"/>
          <a:p>
            <a:pPr eaLnBrk="1" hangingPunct="1"/>
            <a:r>
              <a:rPr lang="en-PH" altLang="x-none" b="1" dirty="0"/>
              <a:t>Analyzing Competency Units as</a:t>
            </a:r>
            <a:br>
              <a:rPr lang="en-PH" altLang="x-none" b="1" dirty="0"/>
            </a:br>
            <a:r>
              <a:rPr lang="en-PH" altLang="x-none" b="1" dirty="0"/>
              <a:t>Building Block to</a:t>
            </a:r>
            <a:br>
              <a:rPr lang="en-PH" altLang="x-none" b="1" dirty="0"/>
            </a:br>
            <a:r>
              <a:rPr lang="en-PH" altLang="x-none" b="1" dirty="0"/>
              <a:t>Develop Modular Curricula</a:t>
            </a:r>
            <a:endParaRPr b="1" dirty="0"/>
          </a:p>
        </p:txBody>
      </p:sp>
      <p:sp>
        <p:nvSpPr>
          <p:cNvPr id="11" name="Rectangle 10"/>
          <p:cNvSpPr/>
          <p:nvPr/>
        </p:nvSpPr>
        <p:spPr>
          <a:xfrm>
            <a:off x="3051463" y="1600200"/>
            <a:ext cx="30207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Matura MT Script Capitals" pitchFamily="66" charset="0"/>
                <a:ea typeface="+mn-ea"/>
                <a:cs typeface="+mn-cs"/>
              </a:rPr>
              <a:t>Welcome</a:t>
            </a:r>
            <a:endParaRPr kumimoji="0" lang="en-PH" sz="5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Matura MT Script Capitals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5562600"/>
            <a:ext cx="4267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Arial" panose="020B0604020202020204" pitchFamily="34" charset="0"/>
              </a:rPr>
              <a:t>SEPTEMBER 10-19, 2012</a:t>
            </a:r>
            <a:endParaRPr lang="en-PH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Slide Number Placeholder 4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2" descr="Small gri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smGrid">
            <a:fgClr>
              <a:srgbClr val="CCECFF"/>
            </a:fgClr>
            <a:bgClr>
              <a:srgbClr val="FFFFFF"/>
            </a:bgClr>
          </a:patt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PH" altLang="x-none" dirty="0">
              <a:latin typeface="Calibri" panose="020F0502020204030204" pitchFamily="34" charset="0"/>
            </a:endParaRPr>
          </a:p>
        </p:txBody>
      </p:sp>
      <p:pic>
        <p:nvPicPr>
          <p:cNvPr id="3076" name="Picture 5" descr="crystalbal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600" y="211138"/>
            <a:ext cx="2743200" cy="13684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-30162" y="68263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2" imgW="9160510" imgH="6859270" progId="PowerPoint.Slide.12">
                  <p:embed/>
                </p:oleObj>
              </mc:Choice>
              <mc:Fallback>
                <p:oleObj name="" r:id="rId2" imgW="9160510" imgH="6859270" progId="PowerPoint.Slide.12">
                  <p:embed/>
                  <p:pic>
                    <p:nvPicPr>
                      <p:cNvPr id="0" name="Picture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30162" y="68263"/>
                        <a:ext cx="9144000" cy="685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Box 9"/>
          <p:cNvSpPr txBox="1"/>
          <p:nvPr/>
        </p:nvSpPr>
        <p:spPr>
          <a:xfrm>
            <a:off x="7938" y="1506538"/>
            <a:ext cx="914400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400" b="1" dirty="0">
                <a:solidFill>
                  <a:schemeClr val="tx2"/>
                </a:solidFill>
                <a:latin typeface="Arial" panose="020B0604020202020204" pitchFamily="34" charset="0"/>
              </a:rPr>
              <a:t>COMPETENCY UNIT as BUILDING BLOCK of Modular</a:t>
            </a:r>
            <a:endParaRPr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sz="2400" b="1" dirty="0">
                <a:solidFill>
                  <a:schemeClr val="tx2"/>
                </a:solidFill>
                <a:latin typeface="Arial" panose="020B0604020202020204" pitchFamily="34" charset="0"/>
              </a:rPr>
              <a:t> CURRICULA</a:t>
            </a:r>
            <a:endParaRPr lang="en-PH" altLang="x-none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2590800"/>
            <a:ext cx="4752975" cy="11795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“COMPETENCY UNIT describes the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performed according to industry standard”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572000"/>
            <a:ext cx="4752975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“Modular curricula   describe the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needed to be able to perform the work according to industry standard”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535488" y="3883025"/>
            <a:ext cx="685800" cy="6492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0" cy="693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579620" imgH="3429000" progId="PowerPoint.Slide.12">
                  <p:embed/>
                </p:oleObj>
              </mc:Choice>
              <mc:Fallback>
                <p:oleObj name="" r:id="rId1" imgW="4579620" imgH="3429000" progId="PowerPoint.Slide.1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93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 rot="-5400000">
            <a:off x="-1333500" y="3397250"/>
            <a:ext cx="3810000" cy="3683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b="1" dirty="0">
                <a:latin typeface="Calibri" panose="020F0502020204030204" pitchFamily="34" charset="0"/>
              </a:rPr>
              <a:t>UNITS  OF COMPETENCY</a:t>
            </a:r>
            <a:endParaRPr lang="en-PH" altLang="x-none" b="1" dirty="0">
              <a:latin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9050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1676400"/>
            <a:ext cx="1676400" cy="3698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Calibri" panose="020F0502020204030204" pitchFamily="34" charset="0"/>
              </a:rPr>
              <a:t>UNIT TITLE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209800"/>
            <a:ext cx="1676400" cy="646113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Calibri" panose="020F0502020204030204" pitchFamily="34" charset="0"/>
              </a:rPr>
              <a:t>UNIT DESCRIPTOR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24384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" y="31242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2971800"/>
            <a:ext cx="1676400" cy="369888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Calibri" panose="020F0502020204030204" pitchFamily="34" charset="0"/>
              </a:rPr>
              <a:t>ELEMENTS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sp>
        <p:nvSpPr>
          <p:cNvPr id="41995" name="TextBox 16"/>
          <p:cNvSpPr txBox="1"/>
          <p:nvPr/>
        </p:nvSpPr>
        <p:spPr>
          <a:xfrm>
            <a:off x="3200400" y="1716088"/>
            <a:ext cx="2743200" cy="36195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lnSpc>
                <a:spcPts val="2100"/>
              </a:lnSpc>
            </a:pPr>
            <a:r>
              <a:rPr lang="en-PH" altLang="x-none" b="1" dirty="0">
                <a:latin typeface="Calibri" panose="020F0502020204030204" pitchFamily="34" charset="0"/>
              </a:rPr>
              <a:t>C OURSE DESIGN</a:t>
            </a:r>
            <a:endParaRPr lang="en-PH" altLang="x-none" b="1" dirty="0">
              <a:latin typeface="Calibri" panose="020F0502020204030204" pitchFamily="34" charset="0"/>
            </a:endParaRPr>
          </a:p>
        </p:txBody>
      </p:sp>
      <p:sp>
        <p:nvSpPr>
          <p:cNvPr id="41996" name="TextBox 17"/>
          <p:cNvSpPr txBox="1"/>
          <p:nvPr/>
        </p:nvSpPr>
        <p:spPr>
          <a:xfrm>
            <a:off x="6172200" y="1676400"/>
            <a:ext cx="2590800" cy="38735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lnSpc>
                <a:spcPts val="2300"/>
              </a:lnSpc>
            </a:pPr>
            <a:r>
              <a:rPr lang="en-PH" altLang="x-none" b="1" dirty="0">
                <a:latin typeface="Calibri" panose="020F0502020204030204" pitchFamily="34" charset="0"/>
              </a:rPr>
              <a:t>LEARNING MODULES</a:t>
            </a:r>
            <a:endParaRPr lang="en-PH" altLang="x-none" b="1" dirty="0">
              <a:latin typeface="Calibri" panose="020F0502020204030204" pitchFamily="34" charset="0"/>
            </a:endParaRPr>
          </a:p>
        </p:txBody>
      </p:sp>
      <p:sp>
        <p:nvSpPr>
          <p:cNvPr id="41997" name="TextBox 18"/>
          <p:cNvSpPr txBox="1"/>
          <p:nvPr/>
        </p:nvSpPr>
        <p:spPr>
          <a:xfrm>
            <a:off x="3200400" y="2286000"/>
            <a:ext cx="2743200" cy="3170238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Course Title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Nominal Duration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Qualification Level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Course Description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Course outcomes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Course Structure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Competency Analysis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Assessment Methods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Course Delivery Modes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Resources  Needed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Entry Requirements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20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Trainer Qualification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sp>
        <p:nvSpPr>
          <p:cNvPr id="41998" name="TextBox 19"/>
          <p:cNvSpPr txBox="1"/>
          <p:nvPr/>
        </p:nvSpPr>
        <p:spPr>
          <a:xfrm>
            <a:off x="6248400" y="2286000"/>
            <a:ext cx="2590800" cy="2586038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marL="342900" indent="-342900"/>
            <a:r>
              <a:rPr lang="en-PH" altLang="x-none" dirty="0">
                <a:latin typeface="Calibri" panose="020F0502020204030204" pitchFamily="34" charset="0"/>
              </a:rPr>
              <a:t>1.    Module Title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Nominal Duration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Module  Descriptor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Learning Outcomes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Learning Contents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Assessment Criteria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Resources Needed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Training Method</a:t>
            </a:r>
            <a:r>
              <a:rPr lang="en-PH" altLang="x-none" b="1" dirty="0">
                <a:latin typeface="Calibri" panose="020F0502020204030204" pitchFamily="34" charset="0"/>
              </a:rPr>
              <a:t>s</a:t>
            </a:r>
            <a:endParaRPr lang="en-PH" altLang="x-none" b="1" dirty="0">
              <a:latin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PH" altLang="x-none" dirty="0">
                <a:latin typeface="Calibri" panose="020F0502020204030204" pitchFamily="34" charset="0"/>
              </a:rPr>
              <a:t>Assessment Methods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648200" y="2057400"/>
            <a:ext cx="0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7600" y="2057400"/>
            <a:ext cx="0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48200" y="13716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91400" y="13716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5640388"/>
            <a:ext cx="2514600" cy="70802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marL="342900" indent="-342900">
              <a:lnSpc>
                <a:spcPts val="16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Critical aspects of competency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  <a:buFont typeface="Calibri" panose="020F0502020204030204" pitchFamily="34" charset="0"/>
              <a:buAutoNum type="arabicPeriod"/>
            </a:pPr>
            <a:r>
              <a:rPr lang="en-PH" altLang="x-none" dirty="0">
                <a:latin typeface="Calibri" panose="020F0502020204030204" pitchFamily="34" charset="0"/>
              </a:rPr>
              <a:t>Knowledge &amp;Skills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5638800"/>
            <a:ext cx="2895600" cy="70802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marL="342900" indent="-342900">
              <a:lnSpc>
                <a:spcPts val="1600"/>
              </a:lnSpc>
            </a:pPr>
            <a:r>
              <a:rPr lang="en-PH" altLang="x-none" dirty="0">
                <a:latin typeface="Calibri" panose="020F0502020204030204" pitchFamily="34" charset="0"/>
              </a:rPr>
              <a:t>3.    Resource Implication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</a:pPr>
            <a:r>
              <a:rPr lang="en-PH" altLang="x-none" dirty="0">
                <a:latin typeface="Calibri" panose="020F0502020204030204" pitchFamily="34" charset="0"/>
              </a:rPr>
              <a:t>4.    Method of Assessment</a:t>
            </a:r>
            <a:endParaRPr lang="en-PH" altLang="x-none" dirty="0">
              <a:latin typeface="Calibri" panose="020F0502020204030204" pitchFamily="34" charset="0"/>
            </a:endParaRPr>
          </a:p>
          <a:p>
            <a:pPr marL="342900" indent="-342900">
              <a:lnSpc>
                <a:spcPts val="1600"/>
              </a:lnSpc>
            </a:pPr>
            <a:r>
              <a:rPr lang="en-PH" altLang="x-none" dirty="0">
                <a:latin typeface="Calibri" panose="020F0502020204030204" pitchFamily="34" charset="0"/>
              </a:rPr>
              <a:t>5.    Context of Assessment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pic>
        <p:nvPicPr>
          <p:cNvPr id="4116" name="Picture 41" descr="C:\Users\gq10889\AppData\Local\Microsoft\Windows\Temporary Internet Files\Content.Outlook\9VN1WF2B\SMEC Colour B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7" name="TextBox 1"/>
          <p:cNvSpPr txBox="1"/>
          <p:nvPr/>
        </p:nvSpPr>
        <p:spPr>
          <a:xfrm>
            <a:off x="838200" y="762000"/>
            <a:ext cx="2895600" cy="7080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/>
            <a:r>
              <a:rPr lang="en-PH" altLang="x-none" sz="2000" b="1" dirty="0">
                <a:latin typeface="Arial Black" panose="020B0A04020102020204" pitchFamily="34" charset="0"/>
              </a:rPr>
              <a:t>COMPETENCY</a:t>
            </a:r>
            <a:r>
              <a:rPr lang="en-PH" altLang="x-none" sz="2000" b="1" dirty="0">
                <a:latin typeface="Calibri" panose="020F0502020204030204" pitchFamily="34" charset="0"/>
              </a:rPr>
              <a:t>  </a:t>
            </a:r>
            <a:r>
              <a:rPr lang="en-PH" altLang="x-none" sz="2000" b="1" dirty="0">
                <a:latin typeface="Arial Black" panose="020B0A04020102020204" pitchFamily="34" charset="0"/>
              </a:rPr>
              <a:t>UNITS</a:t>
            </a:r>
            <a:endParaRPr lang="en-PH" altLang="x-none" sz="2000" b="1" dirty="0">
              <a:latin typeface="Arial Black" panose="020B0A040201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191000" y="809625"/>
            <a:ext cx="609600" cy="514350"/>
          </a:xfrm>
          <a:prstGeom prst="rightArrow">
            <a:avLst>
              <a:gd name="adj1" fmla="val 57368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9" name="TextBox 3"/>
          <p:cNvSpPr txBox="1"/>
          <p:nvPr/>
        </p:nvSpPr>
        <p:spPr>
          <a:xfrm>
            <a:off x="4953000" y="762000"/>
            <a:ext cx="3733800" cy="40005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en-PH" altLang="x-none" sz="2000" dirty="0">
                <a:latin typeface="Arial Black" panose="020B0A04020102020204" pitchFamily="34" charset="0"/>
              </a:rPr>
              <a:t>MODULAR CURRICULA</a:t>
            </a:r>
            <a:endParaRPr lang="en-PH" altLang="x-none" sz="2000" dirty="0">
              <a:latin typeface="Arial Black" panose="020B0A040201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590800" y="6858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13716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36576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43000" y="3505200"/>
            <a:ext cx="1676400" cy="646113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Calibri" panose="020F0502020204030204" pitchFamily="34" charset="0"/>
              </a:rPr>
              <a:t>Performance</a:t>
            </a:r>
            <a:endParaRPr lang="en-PH" altLang="x-none" dirty="0">
              <a:latin typeface="Calibri" panose="020F0502020204030204" pitchFamily="34" charset="0"/>
            </a:endParaRPr>
          </a:p>
          <a:p>
            <a:pPr algn="ctr"/>
            <a:r>
              <a:rPr lang="en-PH" altLang="x-none" dirty="0">
                <a:latin typeface="Calibri" panose="020F0502020204030204" pitchFamily="34" charset="0"/>
              </a:rPr>
              <a:t>Criteria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62000" y="44196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43000" y="4267200"/>
            <a:ext cx="1676400" cy="646113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Calibri" panose="020F0502020204030204" pitchFamily="34" charset="0"/>
              </a:rPr>
              <a:t>Range of Variable</a:t>
            </a:r>
            <a:endParaRPr lang="en-PH" altLang="x-none" dirty="0">
              <a:latin typeface="Calibri" panose="020F050202020403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62000" y="5257800"/>
            <a:ext cx="381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43000" y="5105400"/>
            <a:ext cx="1676400" cy="369888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en-PH" altLang="x-none" dirty="0">
                <a:latin typeface="Calibri" panose="020F0502020204030204" pitchFamily="34" charset="0"/>
              </a:rPr>
              <a:t>Evidence Guide</a:t>
            </a:r>
            <a:endParaRPr lang="en-PH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4" grpId="0" animBg="1"/>
      <p:bldP spid="41995" grpId="0" animBg="1"/>
      <p:bldP spid="41996" grpId="0" animBg="1"/>
      <p:bldP spid="41997" grpId="0" animBg="1"/>
      <p:bldP spid="41998" grpId="0" animBg="1"/>
      <p:bldP spid="25" grpId="0" animBg="1"/>
      <p:bldP spid="45" grpId="0" animBg="1"/>
      <p:bldP spid="31" grpId="0" animBg="1"/>
      <p:bldP spid="33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Slide Number Placeholder 4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2" descr="Small gri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smGrid">
            <a:fgClr>
              <a:srgbClr val="CCECFF"/>
            </a:fgClr>
            <a:bgClr>
              <a:srgbClr val="FFFFFF"/>
            </a:bgClr>
          </a:patt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PH" altLang="x-none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4" name="Picture 5" descr="crystalbal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600" y="211138"/>
            <a:ext cx="2743200" cy="13684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125" name="Object 2"/>
          <p:cNvGraphicFramePr>
            <a:graphicFrameLocks noChangeAspect="1"/>
          </p:cNvGraphicFramePr>
          <p:nvPr/>
        </p:nvGraphicFramePr>
        <p:xfrm>
          <a:off x="7938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9160510" imgH="6859270" progId="PowerPoint.Slide.12">
                  <p:embed/>
                </p:oleObj>
              </mc:Choice>
              <mc:Fallback>
                <p:oleObj name="" r:id="rId2" imgW="9160510" imgH="6859270" progId="PowerPoint.Slide.12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38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9"/>
          <p:cNvSpPr txBox="1"/>
          <p:nvPr/>
        </p:nvSpPr>
        <p:spPr>
          <a:xfrm>
            <a:off x="7938" y="1506538"/>
            <a:ext cx="9144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400" b="1" dirty="0">
                <a:solidFill>
                  <a:srgbClr val="1F497D"/>
                </a:solidFill>
                <a:latin typeface="Arial" panose="020B0604020202020204" pitchFamily="34" charset="0"/>
              </a:rPr>
              <a:t>PROCESS TO  CONSIDER:</a:t>
            </a:r>
            <a:endParaRPr lang="en-PH" altLang="x-none" sz="2400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454275"/>
            <a:ext cx="2068513" cy="900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EXAMINE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Down Arrow 2"/>
          <p:cNvSpPr/>
          <p:nvPr/>
        </p:nvSpPr>
        <p:spPr>
          <a:xfrm rot="16200000">
            <a:off x="3334544" y="2578894"/>
            <a:ext cx="685800" cy="6492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38625" y="2249488"/>
            <a:ext cx="2971800" cy="117951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Contents of  Competency units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8538" y="3733800"/>
            <a:ext cx="2068513" cy="900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DECIDE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3323431" y="3860006"/>
            <a:ext cx="685800" cy="6492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4500" y="3594100"/>
            <a:ext cx="2971800" cy="117951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 Competency units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6243638" y="5070475"/>
            <a:ext cx="2133600" cy="1371600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1575" y="5046663"/>
            <a:ext cx="2532063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“BITE SIZE” LEARNING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Curved Left Arrow 4"/>
          <p:cNvSpPr/>
          <p:nvPr/>
        </p:nvSpPr>
        <p:spPr>
          <a:xfrm rot="20012208">
            <a:off x="6694488" y="4217988"/>
            <a:ext cx="654050" cy="1404938"/>
          </a:xfrm>
          <a:prstGeom prst="curvedLeftArrow">
            <a:avLst>
              <a:gd name="adj1" fmla="val 34669"/>
              <a:gd name="adj2" fmla="val 85313"/>
              <a:gd name="adj3" fmla="val 3661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-76200"/>
          <a:ext cx="9144000" cy="693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4579620" imgH="3429000" progId="PowerPoint.Slide.12">
                  <p:embed/>
                </p:oleObj>
              </mc:Choice>
              <mc:Fallback>
                <p:oleObj name="" r:id="rId1" imgW="4579620" imgH="3429000" progId="PowerPoint.Slide.12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-76200"/>
                        <a:ext cx="9144000" cy="693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14173200" y="6858000"/>
            <a:ext cx="2133600" cy="365125"/>
          </a:xfrm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33388" y="649288"/>
            <a:ext cx="8229600" cy="1143000"/>
          </a:xfrm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A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From COMPETENCY UNIT to MODULAR CURRICULA </a:t>
            </a:r>
            <a:r>
              <a:rPr kumimoji="0" lang="en-AU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AU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353" name="AutoShape 9"/>
          <p:cNvSpPr/>
          <p:nvPr/>
        </p:nvSpPr>
        <p:spPr>
          <a:xfrm>
            <a:off x="2498725" y="2527300"/>
            <a:ext cx="504825" cy="433388"/>
          </a:xfrm>
          <a:prstGeom prst="rightArrow">
            <a:avLst>
              <a:gd name="adj1" fmla="val 50000"/>
              <a:gd name="adj2" fmla="val 2912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PH" altLang="x-none" dirty="0">
              <a:latin typeface="Calibri" panose="020F0502020204030204" pitchFamily="34" charset="0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3100388" y="2255838"/>
            <a:ext cx="1108075" cy="1096962"/>
            <a:chOff x="3792" y="1296"/>
            <a:chExt cx="1392" cy="1248"/>
          </a:xfrm>
        </p:grpSpPr>
        <p:sp>
          <p:nvSpPr>
            <p:cNvPr id="6173" name="AutoShape 11"/>
            <p:cNvSpPr/>
            <p:nvPr/>
          </p:nvSpPr>
          <p:spPr>
            <a:xfrm>
              <a:off x="3792" y="1296"/>
              <a:ext cx="1392" cy="1248"/>
            </a:xfrm>
            <a:prstGeom prst="flowChartDocument">
              <a:avLst/>
            </a:prstGeom>
            <a:solidFill>
              <a:srgbClr val="FF99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en-AU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6174" name="Text Box 12"/>
            <p:cNvSpPr txBox="1"/>
            <p:nvPr/>
          </p:nvSpPr>
          <p:spPr>
            <a:xfrm>
              <a:off x="3840" y="1536"/>
              <a:ext cx="1248" cy="455"/>
            </a:xfrm>
            <a:prstGeom prst="rect">
              <a:avLst/>
            </a:prstGeom>
            <a:solidFill>
              <a:srgbClr val="FF99FF"/>
            </a:solidFill>
            <a:ln w="9525">
              <a:noFill/>
            </a:ln>
          </p:spPr>
          <p:txBody>
            <a:bodyPr lIns="18000" rIns="18000">
              <a:spAutoFit/>
            </a:bodyPr>
            <a:p>
              <a:pPr algn="ctr">
                <a:spcBef>
                  <a:spcPct val="50000"/>
                </a:spcBef>
              </a:pPr>
              <a:r>
                <a:rPr lang="en-AU" altLang="x-none" sz="2000" b="1" dirty="0">
                  <a:latin typeface="Arial" panose="020B0604020202020204" pitchFamily="34" charset="0"/>
                </a:rPr>
                <a:t>Module</a:t>
              </a:r>
              <a:endParaRPr lang="en-AU" altLang="x-none" sz="2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57363" name="AutoShape 19"/>
          <p:cNvSpPr/>
          <p:nvPr/>
        </p:nvSpPr>
        <p:spPr>
          <a:xfrm>
            <a:off x="4343400" y="2509838"/>
            <a:ext cx="439738" cy="433387"/>
          </a:xfrm>
          <a:prstGeom prst="rightArrow">
            <a:avLst>
              <a:gd name="adj1" fmla="val 50000"/>
              <a:gd name="adj2" fmla="val 25366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PH" altLang="x-none" dirty="0">
              <a:latin typeface="Calibri" panose="020F0502020204030204" pitchFamily="34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5029200" y="2203450"/>
            <a:ext cx="2273300" cy="1201738"/>
            <a:chOff x="3334" y="1525"/>
            <a:chExt cx="1769" cy="757"/>
          </a:xfrm>
        </p:grpSpPr>
        <p:sp>
          <p:nvSpPr>
            <p:cNvPr id="6170" name="Text Box 20"/>
            <p:cNvSpPr txBox="1"/>
            <p:nvPr/>
          </p:nvSpPr>
          <p:spPr>
            <a:xfrm>
              <a:off x="3334" y="1525"/>
              <a:ext cx="1769" cy="213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1</a:t>
              </a:r>
              <a:endParaRPr sz="1600" dirty="0">
                <a:latin typeface="Calibri" panose="020F0502020204030204" pitchFamily="34" charset="0"/>
              </a:endParaRPr>
            </a:p>
          </p:txBody>
        </p:sp>
        <p:sp>
          <p:nvSpPr>
            <p:cNvPr id="6171" name="Text Box 21"/>
            <p:cNvSpPr txBox="1"/>
            <p:nvPr/>
          </p:nvSpPr>
          <p:spPr>
            <a:xfrm>
              <a:off x="3334" y="1797"/>
              <a:ext cx="1769" cy="213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2</a:t>
              </a:r>
              <a:endParaRPr sz="1600" dirty="0">
                <a:latin typeface="Calibri" panose="020F0502020204030204" pitchFamily="34" charset="0"/>
              </a:endParaRPr>
            </a:p>
          </p:txBody>
        </p:sp>
        <p:sp>
          <p:nvSpPr>
            <p:cNvPr id="6172" name="Text Box 22"/>
            <p:cNvSpPr txBox="1"/>
            <p:nvPr/>
          </p:nvSpPr>
          <p:spPr>
            <a:xfrm>
              <a:off x="3334" y="2069"/>
              <a:ext cx="1769" cy="213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3</a:t>
              </a:r>
              <a:endParaRPr sz="1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2492375" y="3994150"/>
            <a:ext cx="1827213" cy="1331913"/>
            <a:chOff x="1763718" y="3770313"/>
            <a:chExt cx="1827212" cy="1331912"/>
          </a:xfrm>
        </p:grpSpPr>
        <p:grpSp>
          <p:nvGrpSpPr>
            <p:cNvPr id="6162" name="Group 13"/>
            <p:cNvGrpSpPr/>
            <p:nvPr/>
          </p:nvGrpSpPr>
          <p:grpSpPr>
            <a:xfrm>
              <a:off x="2411413" y="3770313"/>
              <a:ext cx="1108075" cy="1096962"/>
              <a:chOff x="3792" y="1296"/>
              <a:chExt cx="1392" cy="1248"/>
            </a:xfrm>
          </p:grpSpPr>
          <p:sp>
            <p:nvSpPr>
              <p:cNvPr id="6168" name="AutoShape 14"/>
              <p:cNvSpPr/>
              <p:nvPr/>
            </p:nvSpPr>
            <p:spPr>
              <a:xfrm>
                <a:off x="3792" y="1296"/>
                <a:ext cx="1392" cy="1248"/>
              </a:xfrm>
              <a:prstGeom prst="flowChartDocument">
                <a:avLst/>
              </a:prstGeom>
              <a:solidFill>
                <a:srgbClr val="FF99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en-AU" altLang="x-none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9" name="Text Box 15"/>
              <p:cNvSpPr txBox="1"/>
              <p:nvPr/>
            </p:nvSpPr>
            <p:spPr>
              <a:xfrm>
                <a:off x="3840" y="1536"/>
                <a:ext cx="1248" cy="805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AU" altLang="x-none" sz="2000" b="1" dirty="0">
                    <a:latin typeface="Arial" panose="020B0604020202020204" pitchFamily="34" charset="0"/>
                  </a:rPr>
                  <a:t>Module</a:t>
                </a:r>
                <a:endParaRPr lang="en-AU" altLang="x-none" sz="2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163" name="Group 33"/>
            <p:cNvGrpSpPr/>
            <p:nvPr/>
          </p:nvGrpSpPr>
          <p:grpSpPr>
            <a:xfrm>
              <a:off x="1763718" y="3860800"/>
              <a:ext cx="1827212" cy="1241425"/>
              <a:chOff x="1763718" y="3860800"/>
              <a:chExt cx="1827212" cy="1241425"/>
            </a:xfrm>
          </p:grpSpPr>
          <p:grpSp>
            <p:nvGrpSpPr>
              <p:cNvPr id="6164" name="Group 16"/>
              <p:cNvGrpSpPr/>
              <p:nvPr/>
            </p:nvGrpSpPr>
            <p:grpSpPr>
              <a:xfrm>
                <a:off x="2484443" y="4005263"/>
                <a:ext cx="1106487" cy="1096962"/>
                <a:chOff x="3792" y="1296"/>
                <a:chExt cx="1392" cy="1248"/>
              </a:xfrm>
            </p:grpSpPr>
            <p:sp>
              <p:nvSpPr>
                <p:cNvPr id="6166" name="AutoShape 17"/>
                <p:cNvSpPr/>
                <p:nvPr/>
              </p:nvSpPr>
              <p:spPr>
                <a:xfrm>
                  <a:off x="3792" y="1296"/>
                  <a:ext cx="1392" cy="1248"/>
                </a:xfrm>
                <a:prstGeom prst="flowChartDocument">
                  <a:avLst/>
                </a:prstGeom>
                <a:solidFill>
                  <a:srgbClr val="FF99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 algn="ctr"/>
                  <a:endParaRPr lang="en-AU" altLang="x-none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67" name="Text Box 18"/>
                <p:cNvSpPr txBox="1"/>
                <p:nvPr/>
              </p:nvSpPr>
              <p:spPr>
                <a:xfrm>
                  <a:off x="3840" y="1536"/>
                  <a:ext cx="1248" cy="438"/>
                </a:xfrm>
                <a:prstGeom prst="rect">
                  <a:avLst/>
                </a:prstGeom>
                <a:solidFill>
                  <a:srgbClr val="FF99FF"/>
                </a:solidFill>
                <a:ln w="9525">
                  <a:noFill/>
                </a:ln>
              </p:spPr>
              <p:txBody>
                <a:bodyPr lIns="0" rIns="0"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AU" altLang="x-none" sz="1900" b="1" dirty="0">
                      <a:latin typeface="Arial" panose="020B0604020202020204" pitchFamily="34" charset="0"/>
                    </a:rPr>
                    <a:t>Modules</a:t>
                  </a:r>
                  <a:endParaRPr lang="en-AU" altLang="x-none" sz="19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165" name="AutoShape 25"/>
              <p:cNvSpPr/>
              <p:nvPr/>
            </p:nvSpPr>
            <p:spPr>
              <a:xfrm>
                <a:off x="1763718" y="3860800"/>
                <a:ext cx="511175" cy="503238"/>
              </a:xfrm>
              <a:prstGeom prst="rightArrow">
                <a:avLst>
                  <a:gd name="adj1" fmla="val 50000"/>
                  <a:gd name="adj2" fmla="val 25394"/>
                </a:avLst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en-PH" altLang="x-none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57371" name="AutoShape 27"/>
          <p:cNvSpPr/>
          <p:nvPr/>
        </p:nvSpPr>
        <p:spPr>
          <a:xfrm>
            <a:off x="4343400" y="4235450"/>
            <a:ext cx="454025" cy="433388"/>
          </a:xfrm>
          <a:prstGeom prst="rightArrow">
            <a:avLst>
              <a:gd name="adj1" fmla="val 50000"/>
              <a:gd name="adj2" fmla="val 2619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PH" altLang="x-none" dirty="0">
              <a:latin typeface="Calibri" panose="020F0502020204030204" pitchFamily="34" charset="0"/>
            </a:endParaRPr>
          </a:p>
        </p:txBody>
      </p:sp>
      <p:grpSp>
        <p:nvGrpSpPr>
          <p:cNvPr id="9" name="Group 31"/>
          <p:cNvGrpSpPr/>
          <p:nvPr/>
        </p:nvGrpSpPr>
        <p:grpSpPr>
          <a:xfrm>
            <a:off x="5016500" y="3748088"/>
            <a:ext cx="2273300" cy="1208087"/>
            <a:chOff x="3334" y="2659"/>
            <a:chExt cx="1769" cy="567"/>
          </a:xfrm>
        </p:grpSpPr>
        <p:sp>
          <p:nvSpPr>
            <p:cNvPr id="6158" name="Text Box 26"/>
            <p:cNvSpPr txBox="1"/>
            <p:nvPr/>
          </p:nvSpPr>
          <p:spPr>
            <a:xfrm>
              <a:off x="3334" y="2659"/>
              <a:ext cx="1769" cy="159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1</a:t>
              </a:r>
              <a:endParaRPr sz="1600" dirty="0">
                <a:latin typeface="Calibri" panose="020F0502020204030204" pitchFamily="34" charset="0"/>
              </a:endParaRPr>
            </a:p>
          </p:txBody>
        </p:sp>
        <p:sp>
          <p:nvSpPr>
            <p:cNvPr id="6159" name="Text Box 23"/>
            <p:cNvSpPr txBox="1"/>
            <p:nvPr/>
          </p:nvSpPr>
          <p:spPr>
            <a:xfrm>
              <a:off x="3334" y="2795"/>
              <a:ext cx="1769" cy="159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2</a:t>
              </a:r>
              <a:endParaRPr sz="1600" dirty="0">
                <a:latin typeface="Calibri" panose="020F0502020204030204" pitchFamily="34" charset="0"/>
              </a:endParaRPr>
            </a:p>
          </p:txBody>
        </p:sp>
        <p:sp>
          <p:nvSpPr>
            <p:cNvPr id="6160" name="Text Box 24"/>
            <p:cNvSpPr txBox="1"/>
            <p:nvPr/>
          </p:nvSpPr>
          <p:spPr>
            <a:xfrm>
              <a:off x="3334" y="2931"/>
              <a:ext cx="1769" cy="159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3</a:t>
              </a:r>
              <a:endParaRPr sz="1600" dirty="0">
                <a:latin typeface="Calibri" panose="020F0502020204030204" pitchFamily="34" charset="0"/>
              </a:endParaRPr>
            </a:p>
          </p:txBody>
        </p:sp>
        <p:sp>
          <p:nvSpPr>
            <p:cNvPr id="6161" name="Text Box 28"/>
            <p:cNvSpPr txBox="1"/>
            <p:nvPr/>
          </p:nvSpPr>
          <p:spPr>
            <a:xfrm>
              <a:off x="3334" y="3067"/>
              <a:ext cx="1769" cy="159"/>
            </a:xfrm>
            <a:prstGeom prst="rect">
              <a:avLst/>
            </a:prstGeom>
            <a:solidFill>
              <a:srgbClr val="33CCFF"/>
            </a:solidFill>
            <a:ln w="9525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600" dirty="0">
                  <a:latin typeface="Calibri" panose="020F0502020204030204" pitchFamily="34" charset="0"/>
                </a:rPr>
                <a:t>Learning Outcome 4</a:t>
              </a:r>
              <a:endParaRPr sz="1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916238" y="3376613"/>
            <a:ext cx="801688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1" kern="1200" cap="none" spc="0" normalizeH="0" baseline="0" noProof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OR</a:t>
            </a:r>
            <a:endParaRPr kumimoji="0" lang="en-US" sz="2000" b="1" kern="1200" cap="none" spc="0" normalizeH="0" baseline="0" noProof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2913" y="2984500"/>
            <a:ext cx="2308225" cy="10652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COMPETENCY UNIT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  <p:bldP spid="57363" grpId="0" animBg="1"/>
      <p:bldP spid="573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PH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3" name="TextBox 2"/>
          <p:cNvSpPr txBox="1"/>
          <p:nvPr/>
        </p:nvSpPr>
        <p:spPr>
          <a:xfrm>
            <a:off x="381000" y="5076825"/>
            <a:ext cx="8382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PH" altLang="x-none" sz="3600" dirty="0">
                <a:latin typeface="Forte" pitchFamily="66" charset="0"/>
              </a:rPr>
              <a:t>THANK YOU</a:t>
            </a:r>
            <a:endParaRPr lang="en-PH" altLang="x-none" sz="3600" dirty="0">
              <a:latin typeface="Forte" pitchFamily="66" charset="0"/>
            </a:endParaRPr>
          </a:p>
          <a:p>
            <a:pPr algn="ctr"/>
            <a:r>
              <a:rPr lang="en-PH" altLang="x-none" sz="3600" dirty="0">
                <a:latin typeface="Forte" pitchFamily="66" charset="0"/>
              </a:rPr>
              <a:t> FOR YOUR ATTENTION</a:t>
            </a:r>
            <a:endParaRPr lang="en-PH" altLang="x-none" sz="3600" dirty="0">
              <a:latin typeface="Forte" pitchFamily="66" charset="0"/>
            </a:endParaRPr>
          </a:p>
        </p:txBody>
      </p:sp>
      <p:pic>
        <p:nvPicPr>
          <p:cNvPr id="1028" name="Picture 4" descr="http://t1.gstatic.com/images?q=tbn:ANd9GcRL9fy3J3FOFafTOXt4gejx9Ays16t0XvCeN37Me8RgxRb4f-78Ss3y1OE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3429000" cy="3352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828800" y="685800"/>
            <a:ext cx="5334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PH" sz="6000" b="1" kern="1200" cap="none" spc="300" normalizeH="0" baseline="0" noProof="0" dirty="0">
                <a:latin typeface="Monotype Corsiva" panose="03010101010201010101" pitchFamily="66" charset="0"/>
                <a:ea typeface="+mn-ea"/>
                <a:cs typeface="+mn-cs"/>
              </a:rPr>
              <a:t>KHOP CHAI</a:t>
            </a:r>
            <a:endParaRPr kumimoji="0" lang="en-PH" sz="6000" b="1" kern="1200" cap="none" spc="300" normalizeH="0" baseline="0" noProof="0" dirty="0"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1366</Words>
  <Application>WPS Presentation</Application>
  <PresentationFormat>On-screen Show (4:3)</PresentationFormat>
  <Paragraphs>117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6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Arial Black</vt:lpstr>
      <vt:lpstr>Times New Roman</vt:lpstr>
      <vt:lpstr>Forte</vt:lpstr>
      <vt:lpstr>Monotype Corsiva</vt:lpstr>
      <vt:lpstr>Matura MT Script Capitals</vt:lpstr>
      <vt:lpstr>Segoe Print</vt:lpstr>
      <vt:lpstr>Microsoft YaHei</vt:lpstr>
      <vt:lpstr/>
      <vt:lpstr>Arial Unicode MS</vt:lpstr>
      <vt:lpstr>Office Theme</vt:lpstr>
      <vt:lpstr>PowerPoint.Slide.12</vt:lpstr>
      <vt:lpstr>PowerPoint.Slide.12</vt:lpstr>
      <vt:lpstr>PowerPoint.Slide.12</vt:lpstr>
      <vt:lpstr>PowerPoint.Slide.12</vt:lpstr>
      <vt:lpstr>PowerPoint.Slide.12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to Train Curricula Development Teams in Modular Curricula Development</dc:title>
  <dc:creator>acer</dc:creator>
  <cp:lastModifiedBy>BV Gonzales</cp:lastModifiedBy>
  <cp:revision>13</cp:revision>
  <dcterms:created xsi:type="dcterms:W3CDTF">2012-07-19T02:01:38Z</dcterms:created>
  <dcterms:modified xsi:type="dcterms:W3CDTF">2017-10-12T01:38:25Z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